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94" r:id="rId10"/>
    <p:sldId id="268" r:id="rId11"/>
    <p:sldId id="265" r:id="rId12"/>
    <p:sldId id="270" r:id="rId13"/>
    <p:sldId id="272" r:id="rId14"/>
    <p:sldId id="274" r:id="rId15"/>
    <p:sldId id="275" r:id="rId16"/>
    <p:sldId id="276" r:id="rId17"/>
    <p:sldId id="277" r:id="rId18"/>
    <p:sldId id="279" r:id="rId19"/>
    <p:sldId id="282" r:id="rId20"/>
    <p:sldId id="281" r:id="rId21"/>
    <p:sldId id="280" r:id="rId22"/>
    <p:sldId id="284" r:id="rId23"/>
    <p:sldId id="283" r:id="rId24"/>
    <p:sldId id="286" r:id="rId25"/>
    <p:sldId id="285" r:id="rId26"/>
    <p:sldId id="287" r:id="rId27"/>
    <p:sldId id="288" r:id="rId28"/>
    <p:sldId id="289" r:id="rId29"/>
    <p:sldId id="290" r:id="rId30"/>
    <p:sldId id="291" r:id="rId31"/>
    <p:sldId id="292" r:id="rId32"/>
    <p:sldId id="293" r:id="rId3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8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EBC030C-18DD-2941-8B87-19FCCEA36AF6}" type="datetimeFigureOut">
              <a:rPr lang="en-US" smtClean="0"/>
              <a:pPr/>
              <a:t>11/9/2011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1122BAD-BBAF-2A47-B677-07A8FDF7B30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6297A3-4737-FC46-9802-D3197FA6F638}" type="slidenum">
              <a:rPr lang="en-US" smtClean="0"/>
              <a:pPr/>
              <a:t>27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c</a:t>
            </a:r>
            <a:r>
              <a:rPr lang="en-US" dirty="0" smtClean="0"/>
              <a:t>. &amp; D.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6297A3-4737-FC46-9802-D3197FA6F638}" type="slidenum">
              <a:rPr lang="en-US" smtClean="0"/>
              <a:pPr/>
              <a:t>28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6297A3-4737-FC46-9802-D3197FA6F638}" type="slidenum">
              <a:rPr lang="en-US" smtClean="0"/>
              <a:pPr/>
              <a:t>29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 &amp; B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6297A3-4737-FC46-9802-D3197FA6F638}" type="slidenum">
              <a:rPr lang="en-US" smtClean="0"/>
              <a:pPr/>
              <a:t>30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122BAD-BBAF-2A47-B677-07A8FDF7B30C}" type="slidenum">
              <a:rPr lang="en-US" smtClean="0"/>
              <a:pPr/>
              <a:t>31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Title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150FF2-544C-420D-A43C-5E8595D5CA0B}" type="datetimeFigureOut">
              <a:rPr lang="en-US" smtClean="0"/>
              <a:pPr/>
              <a:t>11/9/2011</a:t>
            </a:fld>
            <a:endParaRPr lang="en-US" dirty="0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1046BF5-B539-4C6F-9A86-4B16B779E9D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150FF2-544C-420D-A43C-5E8595D5CA0B}" type="datetimeFigureOut">
              <a:rPr lang="en-US" smtClean="0"/>
              <a:pPr/>
              <a:t>11/9/2011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046BF5-B539-4C6F-9A86-4B16B779E9D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150FF2-544C-420D-A43C-5E8595D5CA0B}" type="datetimeFigureOut">
              <a:rPr lang="en-US" smtClean="0"/>
              <a:pPr/>
              <a:t>11/9/2011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046BF5-B539-4C6F-9A86-4B16B779E9D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EC150FF2-544C-420D-A43C-5E8595D5CA0B}" type="datetimeFigureOut">
              <a:rPr lang="en-US" smtClean="0"/>
              <a:pPr/>
              <a:t>11/9/2011</a:t>
            </a:fld>
            <a:endParaRPr lang="en-US" dirty="0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21046BF5-B539-4C6F-9A86-4B16B779E9D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150FF2-544C-420D-A43C-5E8595D5CA0B}" type="datetimeFigureOut">
              <a:rPr lang="en-US" smtClean="0"/>
              <a:pPr/>
              <a:t>11/9/2011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046BF5-B539-4C6F-9A86-4B16B779E9D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150FF2-544C-420D-A43C-5E8595D5CA0B}" type="datetimeFigureOut">
              <a:rPr lang="en-US" smtClean="0"/>
              <a:pPr/>
              <a:t>11/9/2011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046BF5-B539-4C6F-9A86-4B16B779E9D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046BF5-B539-4C6F-9A86-4B16B779E9D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150FF2-544C-420D-A43C-5E8595D5CA0B}" type="datetimeFigureOut">
              <a:rPr lang="en-US" smtClean="0"/>
              <a:pPr/>
              <a:t>11/9/2011</a:t>
            </a:fld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2" name="Content Placeholder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4" name="Content Placeholder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10" name="Straight Connector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150FF2-544C-420D-A43C-5E8595D5CA0B}" type="datetimeFigureOut">
              <a:rPr lang="en-US" smtClean="0"/>
              <a:pPr/>
              <a:t>11/9/2011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046BF5-B539-4C6F-9A86-4B16B779E9D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150FF2-544C-420D-A43C-5E8595D5CA0B}" type="datetimeFigureOut">
              <a:rPr lang="en-US" smtClean="0"/>
              <a:pPr/>
              <a:t>11/9/2011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046BF5-B539-4C6F-9A86-4B16B779E9D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ontent Placeholder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1" name="Title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EC150FF2-544C-420D-A43C-5E8595D5CA0B}" type="datetimeFigureOut">
              <a:rPr lang="en-US" smtClean="0"/>
              <a:pPr/>
              <a:t>11/9/2011</a:t>
            </a:fld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21046BF5-B539-4C6F-9A86-4B16B779E9D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150FF2-544C-420D-A43C-5E8595D5CA0B}" type="datetimeFigureOut">
              <a:rPr lang="en-US" smtClean="0"/>
              <a:pPr/>
              <a:t>11/9/2011</a:t>
            </a:fld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1046BF5-B539-4C6F-9A86-4B16B779E9D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EC150FF2-544C-420D-A43C-5E8595D5CA0B}" type="datetimeFigureOut">
              <a:rPr lang="en-US" smtClean="0"/>
              <a:pPr/>
              <a:t>11/9/2011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21046BF5-B539-4C6F-9A86-4B16B779E9D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gif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v=diGPgLSTk9s&amp;feature=related" TargetMode="Externa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Par: Ashley Lowenstein</a:t>
            </a:r>
          </a:p>
          <a:p>
            <a:r>
              <a:rPr lang="en-US" dirty="0" smtClean="0"/>
              <a:t>Et</a:t>
            </a:r>
          </a:p>
          <a:p>
            <a:r>
              <a:rPr lang="en-US" dirty="0" smtClean="0"/>
              <a:t>Madeline Bernstein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Les </a:t>
            </a:r>
            <a:r>
              <a:rPr lang="fr-FR" dirty="0" smtClean="0"/>
              <a:t>Fêtes: Jour du Souvenir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Qui a perdu ses illusions</a:t>
            </a:r>
            <a:endParaRPr lang="fr-FR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</a:t>
            </a:r>
            <a:r>
              <a:rPr lang="fr-FR" dirty="0" err="1" smtClean="0"/>
              <a:t>ésabusés</a:t>
            </a:r>
            <a:r>
              <a:rPr lang="fr-FR" dirty="0" smtClean="0"/>
              <a:t> (</a:t>
            </a:r>
            <a:r>
              <a:rPr lang="fr-FR" dirty="0" err="1" smtClean="0"/>
              <a:t>adj</a:t>
            </a:r>
            <a:r>
              <a:rPr lang="fr-FR" dirty="0" smtClean="0"/>
              <a:t>)</a:t>
            </a:r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Petit étendard, ancienne bannière des rois de France</a:t>
            </a:r>
            <a:endParaRPr lang="fr-FR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L’Oriflamme</a:t>
            </a:r>
            <a:r>
              <a:rPr lang="en-US" dirty="0" smtClean="0"/>
              <a:t> (</a:t>
            </a:r>
            <a:r>
              <a:rPr lang="en-US" dirty="0" smtClean="0"/>
              <a:t>n f)</a:t>
            </a:r>
            <a:endParaRPr lang="en-US" dirty="0"/>
          </a:p>
        </p:txBody>
      </p:sp>
      <p:pic>
        <p:nvPicPr>
          <p:cNvPr id="16386" name="Picture 2" descr="http://xenophongroup.com/montjoie/voriflam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2209800"/>
            <a:ext cx="1238250" cy="4219575"/>
          </a:xfrm>
          <a:prstGeom prst="rect">
            <a:avLst/>
          </a:prstGeom>
          <a:noFill/>
        </p:spPr>
      </p:pic>
      <p:pic>
        <p:nvPicPr>
          <p:cNvPr id="16388" name="Picture 4" descr="http://t2.gstatic.com/images?q=tbn:ANd9GcQJ-3ofKjpjaL6WVJTBZ-fa1rO65ouwaKR8T-_ChbdMpnV04OqEwar01NHP_Q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6200000">
            <a:off x="3881438" y="2900363"/>
            <a:ext cx="2143125" cy="3810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Personne qui donne la première impulsion; qui en provoque la création, la réalisation</a:t>
            </a:r>
            <a:endParaRPr lang="fr-FR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Promoteur</a:t>
            </a:r>
            <a:r>
              <a:rPr lang="en-US" dirty="0" smtClean="0"/>
              <a:t> (</a:t>
            </a:r>
            <a:r>
              <a:rPr lang="en-US" dirty="0" smtClean="0"/>
              <a:t>n m)</a:t>
            </a:r>
            <a:endParaRPr lang="en-US" dirty="0"/>
          </a:p>
        </p:txBody>
      </p:sp>
      <p:pic>
        <p:nvPicPr>
          <p:cNvPr id="12290" name="Picture 2" descr="http://eldonbeard.com/wp-content/uploads/2011/02/network-marketing-opportunity-stand-out.jpg?9707a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799" y="2590800"/>
            <a:ext cx="2750533" cy="2057400"/>
          </a:xfrm>
          <a:prstGeom prst="rect">
            <a:avLst/>
          </a:prstGeom>
          <a:noFill/>
        </p:spPr>
      </p:pic>
      <p:pic>
        <p:nvPicPr>
          <p:cNvPr id="12292" name="Picture 4" descr="http://saleshq.monster.com/nfs/saleshq/attachment_images/0006/2561/promotion_crop380w.jpg?126107816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19600" y="3581400"/>
            <a:ext cx="3619500" cy="23812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Qui n’a, qui ne porte aucun intérêt matériel ou moral; qui n’agit pas par intérêt personnel; qui pense aux autres</a:t>
            </a:r>
            <a:endParaRPr lang="fr-FR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Désintéressé (</a:t>
            </a:r>
            <a:r>
              <a:rPr lang="fr-FR" dirty="0" err="1" smtClean="0"/>
              <a:t>adj</a:t>
            </a:r>
            <a:r>
              <a:rPr lang="fr-FR" dirty="0" smtClean="0"/>
              <a:t>)</a:t>
            </a:r>
            <a:endParaRPr lang="fr-FR" dirty="0"/>
          </a:p>
        </p:txBody>
      </p:sp>
      <p:pic>
        <p:nvPicPr>
          <p:cNvPr id="10242" name="Picture 2" descr="http://meltedeye.com/wp-content/uploads/2011/07/dooropenpi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29000" y="2971800"/>
            <a:ext cx="3699682" cy="26193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De lancer des bombes ou des obus </a:t>
            </a:r>
            <a:endParaRPr lang="fr-FR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Bombardements</a:t>
            </a:r>
            <a:r>
              <a:rPr lang="en-US" dirty="0" smtClean="0"/>
              <a:t> (n)</a:t>
            </a:r>
            <a:endParaRPr lang="en-US" dirty="0"/>
          </a:p>
        </p:txBody>
      </p:sp>
      <p:pic>
        <p:nvPicPr>
          <p:cNvPr id="8194" name="Picture 2" descr="http://assets.cgsociety.org/challenge/entries/7/4669/4669_1105871117_large_tiff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71800" y="2743200"/>
            <a:ext cx="4876800" cy="289763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S’arrêter, rester en un lieu, habiter</a:t>
            </a:r>
            <a:endParaRPr lang="fr-FR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Demeurer (v)</a:t>
            </a:r>
            <a:endParaRPr lang="fr-FR" dirty="0"/>
          </a:p>
        </p:txBody>
      </p:sp>
      <p:pic>
        <p:nvPicPr>
          <p:cNvPr id="7170" name="Picture 2" descr="http://www.destinationsdreamsanddogs.com/wp-content/uploads/2010/08/timeou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19800" y="2590800"/>
            <a:ext cx="2499589" cy="3733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Qui produit une commotion violente, qui ébranle </a:t>
            </a:r>
            <a:endParaRPr lang="fr-FR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étonnant </a:t>
            </a:r>
            <a:r>
              <a:rPr lang="fr-FR" dirty="0" smtClean="0"/>
              <a:t>(</a:t>
            </a:r>
            <a:r>
              <a:rPr lang="fr-FR" dirty="0" err="1" smtClean="0"/>
              <a:t>adj</a:t>
            </a:r>
            <a:r>
              <a:rPr lang="fr-FR" dirty="0" smtClean="0"/>
              <a:t>) </a:t>
            </a:r>
            <a:endParaRPr lang="fr-FR" dirty="0"/>
          </a:p>
        </p:txBody>
      </p:sp>
      <p:pic>
        <p:nvPicPr>
          <p:cNvPr id="6146" name="Picture 2" descr="http://www.clipartguide.com/_named_clipart_images/0511-0905-2605-2036_Guy_Trying_to_Break_Up_a_Fight_clipart_imag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62200" y="2209800"/>
            <a:ext cx="3333750" cy="329565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Travailler, agir</a:t>
            </a:r>
            <a:endParaRPr lang="fr-FR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oeuvrer</a:t>
            </a:r>
            <a:r>
              <a:rPr lang="en-US" dirty="0" smtClean="0"/>
              <a:t> </a:t>
            </a:r>
            <a:r>
              <a:rPr lang="en-US" dirty="0" smtClean="0"/>
              <a:t>(v)</a:t>
            </a:r>
            <a:endParaRPr lang="en-US" dirty="0"/>
          </a:p>
        </p:txBody>
      </p:sp>
      <p:pic>
        <p:nvPicPr>
          <p:cNvPr id="5122" name="Picture 2" descr="http://www.wackystock.com/details/5252-man-typing-on-a-computer-keyboard-in-his-office-at-work-clipart-by-dennis-cox-at-wackystock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86200" y="1905000"/>
            <a:ext cx="3810000" cy="3810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 </a:t>
            </a:r>
            <a:r>
              <a:rPr lang="en-US" dirty="0" err="1" smtClean="0"/>
              <a:t>Jeu</a:t>
            </a:r>
            <a:r>
              <a:rPr lang="en-US" dirty="0" smtClean="0"/>
              <a:t>!!!</a:t>
            </a:r>
            <a:endParaRPr lang="en-US" dirty="0"/>
          </a:p>
        </p:txBody>
      </p:sp>
      <p:pic>
        <p:nvPicPr>
          <p:cNvPr id="3074" name="Picture 2" descr="http://www.balddog.com.au/images/illustration/cartoon_horse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62800" y="4495800"/>
            <a:ext cx="1693069" cy="20574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762000" y="1600200"/>
            <a:ext cx="5181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/>
              <a:t>Etudiez les mots pour deux minutes!!</a:t>
            </a:r>
            <a:endParaRPr lang="fr-FR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914400" y="2514600"/>
            <a:ext cx="69342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/>
              <a:t>Il y a une course!  Chaque groupe choisi un cheval.  </a:t>
            </a:r>
            <a:r>
              <a:rPr lang="fr-FR" sz="2400" dirty="0" smtClean="0"/>
              <a:t>Madeleine </a:t>
            </a:r>
            <a:r>
              <a:rPr lang="fr-FR" sz="2400" dirty="0" smtClean="0"/>
              <a:t>et moi, nous </a:t>
            </a:r>
            <a:r>
              <a:rPr lang="fr-FR" sz="2400" dirty="0" smtClean="0"/>
              <a:t>dirons </a:t>
            </a:r>
            <a:r>
              <a:rPr lang="fr-FR" sz="2400" dirty="0" smtClean="0"/>
              <a:t>une définition et vous </a:t>
            </a:r>
            <a:r>
              <a:rPr lang="fr-FR" sz="2400" dirty="0" err="1" smtClean="0"/>
              <a:t>écrivrez</a:t>
            </a:r>
            <a:r>
              <a:rPr lang="fr-FR" sz="2400" dirty="0" smtClean="0"/>
              <a:t> </a:t>
            </a:r>
            <a:r>
              <a:rPr lang="fr-FR" sz="2400" dirty="0" smtClean="0"/>
              <a:t>le mot correcte.  </a:t>
            </a:r>
            <a:r>
              <a:rPr lang="fr-FR" sz="2400" dirty="0" smtClean="0"/>
              <a:t>Le premier </a:t>
            </a:r>
            <a:r>
              <a:rPr lang="fr-FR" sz="2400" dirty="0" smtClean="0"/>
              <a:t>groupe qui </a:t>
            </a:r>
            <a:r>
              <a:rPr lang="fr-FR" sz="2400" dirty="0" smtClean="0"/>
              <a:t>écrit </a:t>
            </a:r>
            <a:r>
              <a:rPr lang="fr-FR" sz="2400" dirty="0" smtClean="0"/>
              <a:t>le mot correcte, le cheval se déplace deux places.  </a:t>
            </a:r>
            <a:r>
              <a:rPr lang="fr-FR" sz="2400" dirty="0" smtClean="0"/>
              <a:t>Le </a:t>
            </a:r>
            <a:r>
              <a:rPr lang="fr-FR" sz="2400" dirty="0" smtClean="0"/>
              <a:t>reste </a:t>
            </a:r>
            <a:r>
              <a:rPr lang="fr-FR" sz="2400" dirty="0" smtClean="0"/>
              <a:t>des </a:t>
            </a:r>
            <a:r>
              <a:rPr lang="fr-FR" sz="2400" dirty="0" smtClean="0"/>
              <a:t>groupes qui écrivent le mot correcte, le cheval se déplace une place.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 smtClean="0"/>
              <a:t>Lisez l’article!</a:t>
            </a:r>
            <a:endParaRPr lang="fr-FR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A votre opinion, qu’est-ce que </a:t>
            </a:r>
            <a:r>
              <a:rPr lang="fr-FR" dirty="0" smtClean="0"/>
              <a:t>c’est le Jour </a:t>
            </a:r>
            <a:r>
              <a:rPr lang="fr-FR" dirty="0" smtClean="0"/>
              <a:t>du Souvenir?</a:t>
            </a:r>
          </a:p>
          <a:p>
            <a:r>
              <a:rPr lang="fr-FR" dirty="0" smtClean="0"/>
              <a:t>Quelles traditions </a:t>
            </a:r>
            <a:r>
              <a:rPr lang="fr-FR" dirty="0" smtClean="0"/>
              <a:t>est-ce que </a:t>
            </a:r>
            <a:r>
              <a:rPr lang="fr-FR" dirty="0" smtClean="0"/>
              <a:t>on a pour </a:t>
            </a:r>
            <a:r>
              <a:rPr lang="fr-FR" dirty="0" smtClean="0"/>
              <a:t>la fête? </a:t>
            </a:r>
          </a:p>
          <a:p>
            <a:r>
              <a:rPr lang="fr-FR" dirty="0" smtClean="0"/>
              <a:t>Dans votre vie, </a:t>
            </a:r>
            <a:r>
              <a:rPr lang="fr-FR" dirty="0" smtClean="0"/>
              <a:t>connaissez-vous </a:t>
            </a:r>
            <a:r>
              <a:rPr lang="fr-FR" dirty="0" smtClean="0"/>
              <a:t>une personne qui a participé dans une guerre?  </a:t>
            </a:r>
            <a:endParaRPr lang="fr-FR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Questions pour Discussion</a:t>
            </a:r>
            <a:endParaRPr lang="fr-FR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tit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 smtClean="0"/>
              <a:t>Les Questions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lphaUcPeriod"/>
            </a:pPr>
            <a:r>
              <a:rPr lang="fr-FR" dirty="0" smtClean="0"/>
              <a:t>Le 7 mai; célèbre </a:t>
            </a:r>
            <a:r>
              <a:rPr lang="fr-FR" dirty="0" smtClean="0"/>
              <a:t>que la </a:t>
            </a:r>
            <a:r>
              <a:rPr lang="fr-FR" dirty="0" err="1" smtClean="0"/>
              <a:t>Women’s</a:t>
            </a:r>
            <a:r>
              <a:rPr lang="fr-FR" dirty="0" smtClean="0"/>
              <a:t> </a:t>
            </a:r>
            <a:r>
              <a:rPr lang="fr-FR" dirty="0" err="1" smtClean="0"/>
              <a:t>Cooperative</a:t>
            </a:r>
            <a:r>
              <a:rPr lang="fr-FR" dirty="0" smtClean="0"/>
              <a:t> </a:t>
            </a:r>
            <a:r>
              <a:rPr lang="fr-FR" dirty="0" err="1" smtClean="0"/>
              <a:t>Guild</a:t>
            </a:r>
            <a:r>
              <a:rPr lang="fr-FR" dirty="0" smtClean="0"/>
              <a:t> à lancé la campagne du coquelicot blanc</a:t>
            </a:r>
          </a:p>
          <a:p>
            <a:pPr marL="514350" indent="-514350">
              <a:buFont typeface="+mj-lt"/>
              <a:buAutoNum type="alphaUcPeriod"/>
            </a:pPr>
            <a:r>
              <a:rPr lang="fr-FR" dirty="0" smtClean="0"/>
              <a:t>Le 11 </a:t>
            </a:r>
            <a:r>
              <a:rPr lang="fr-FR" dirty="0" smtClean="0"/>
              <a:t>novembre; marquant la fin de la Première Guerre</a:t>
            </a:r>
          </a:p>
          <a:p>
            <a:pPr marL="514350" indent="-514350">
              <a:buFont typeface="+mj-lt"/>
              <a:buAutoNum type="alphaUcPeriod"/>
            </a:pPr>
            <a:r>
              <a:rPr lang="fr-FR" dirty="0" smtClean="0"/>
              <a:t>Le 7 mai; Canada a </a:t>
            </a:r>
            <a:r>
              <a:rPr lang="fr-FR" dirty="0" smtClean="0"/>
              <a:t>adopté la campagne du « coquelicot » rouge</a:t>
            </a:r>
          </a:p>
          <a:p>
            <a:pPr marL="514350" indent="-514350">
              <a:buFont typeface="+mj-lt"/>
              <a:buAutoNum type="alphaUcPeriod"/>
            </a:pPr>
            <a:r>
              <a:rPr lang="fr-FR" dirty="0" smtClean="0"/>
              <a:t>Le 11 </a:t>
            </a:r>
            <a:r>
              <a:rPr lang="fr-FR" dirty="0" smtClean="0"/>
              <a:t>novembre; </a:t>
            </a:r>
            <a:r>
              <a:rPr lang="fr-FR" dirty="0" err="1" smtClean="0"/>
              <a:t>commemore</a:t>
            </a:r>
            <a:r>
              <a:rPr lang="fr-FR" dirty="0" smtClean="0"/>
              <a:t> </a:t>
            </a:r>
            <a:r>
              <a:rPr lang="fr-FR" dirty="0" smtClean="0"/>
              <a:t>le combat en Afghanistan</a:t>
            </a:r>
            <a:endParaRPr lang="fr-FR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/>
              <a:t>Quan</a:t>
            </a:r>
            <a:r>
              <a:rPr lang="fr-FR" dirty="0" smtClean="0"/>
              <a:t>d célèbre-t-on le Jour de Souvenir</a:t>
            </a:r>
            <a:r>
              <a:rPr lang="fr-FR" dirty="0" smtClean="0"/>
              <a:t>? </a:t>
            </a:r>
            <a:r>
              <a:rPr lang="fr-FR" dirty="0" smtClean="0"/>
              <a:t>Pourquoi?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905000"/>
            <a:ext cx="8229600" cy="4572000"/>
          </a:xfrm>
        </p:spPr>
        <p:txBody>
          <a:bodyPr/>
          <a:lstStyle/>
          <a:p>
            <a:pPr marL="514350" indent="-514350">
              <a:buFont typeface="+mj-lt"/>
              <a:buAutoNum type="alphaUcPeriod"/>
            </a:pPr>
            <a:r>
              <a:rPr lang="fr-FR" dirty="0" smtClean="0"/>
              <a:t>Les soldats pendant la Première Guerre mondiale</a:t>
            </a:r>
          </a:p>
          <a:p>
            <a:pPr marL="514350" indent="-514350">
              <a:buFont typeface="+mj-lt"/>
              <a:buAutoNum type="alphaUcPeriod"/>
            </a:pPr>
            <a:r>
              <a:rPr lang="fr-FR" dirty="0" smtClean="0"/>
              <a:t>Les mères qui ont perdu </a:t>
            </a:r>
            <a:r>
              <a:rPr lang="fr-FR" dirty="0" smtClean="0"/>
              <a:t>leurs </a:t>
            </a:r>
            <a:r>
              <a:rPr lang="fr-FR" dirty="0" smtClean="0"/>
              <a:t>fils</a:t>
            </a:r>
          </a:p>
          <a:p>
            <a:pPr marL="514350" indent="-514350">
              <a:buFont typeface="+mj-lt"/>
              <a:buAutoNum type="alphaUcPeriod"/>
            </a:pPr>
            <a:r>
              <a:rPr lang="fr-FR" dirty="0" smtClean="0"/>
              <a:t>La jeunesse </a:t>
            </a:r>
          </a:p>
          <a:p>
            <a:pPr marL="514350" indent="-514350">
              <a:buFont typeface="+mj-lt"/>
              <a:buAutoNum type="alphaUcPeriod"/>
            </a:pPr>
            <a:r>
              <a:rPr lang="fr-FR" dirty="0" smtClean="0"/>
              <a:t>Le </a:t>
            </a:r>
            <a:r>
              <a:rPr lang="fr-FR" dirty="0" smtClean="0"/>
              <a:t>poème </a:t>
            </a:r>
            <a:r>
              <a:rPr lang="fr-FR" dirty="0" smtClean="0"/>
              <a:t>n’est </a:t>
            </a:r>
            <a:r>
              <a:rPr lang="fr-FR" dirty="0" smtClean="0"/>
              <a:t>pour </a:t>
            </a:r>
            <a:r>
              <a:rPr lang="fr-FR" dirty="0" smtClean="0"/>
              <a:t>personne</a:t>
            </a:r>
            <a:r>
              <a:rPr lang="fr-FR" dirty="0" smtClean="0"/>
              <a:t>!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219200"/>
          </a:xfrm>
        </p:spPr>
        <p:txBody>
          <a:bodyPr>
            <a:normAutofit fontScale="90000"/>
          </a:bodyPr>
          <a:lstStyle/>
          <a:p>
            <a:r>
              <a:rPr lang="fr-FR" dirty="0" smtClean="0"/>
              <a:t>Pour q</a:t>
            </a:r>
            <a:r>
              <a:rPr lang="fr-FR" dirty="0" smtClean="0"/>
              <a:t>ui </a:t>
            </a:r>
            <a:r>
              <a:rPr lang="fr-FR" dirty="0" smtClean="0"/>
              <a:t>est </a:t>
            </a:r>
            <a:r>
              <a:rPr lang="fr-FR" dirty="0" smtClean="0"/>
              <a:t>le </a:t>
            </a:r>
            <a:r>
              <a:rPr lang="fr-FR" dirty="0" smtClean="0"/>
              <a:t>poème qui a été écrit en mai 1915?</a:t>
            </a:r>
            <a:endParaRPr lang="fr-FR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828800"/>
            <a:ext cx="8229600" cy="4572000"/>
          </a:xfrm>
        </p:spPr>
        <p:txBody>
          <a:bodyPr/>
          <a:lstStyle/>
          <a:p>
            <a:pPr marL="514350" indent="-514350">
              <a:buFont typeface="+mj-lt"/>
              <a:buAutoNum type="alphaUcPeriod"/>
            </a:pPr>
            <a:r>
              <a:rPr lang="fr-FR" dirty="0" smtClean="0"/>
              <a:t>Un conduit en </a:t>
            </a:r>
            <a:r>
              <a:rPr lang="fr-FR" dirty="0" smtClean="0"/>
              <a:t>programme robot</a:t>
            </a:r>
            <a:endParaRPr lang="fr-FR" dirty="0" smtClean="0"/>
          </a:p>
          <a:p>
            <a:pPr marL="514350" indent="-514350">
              <a:buFont typeface="+mj-lt"/>
              <a:buAutoNum type="alphaUcPeriod"/>
            </a:pPr>
            <a:r>
              <a:rPr lang="fr-FR" dirty="0" smtClean="0"/>
              <a:t>Ce n’est pas possible…</a:t>
            </a:r>
          </a:p>
          <a:p>
            <a:pPr marL="514350" indent="-514350">
              <a:buFont typeface="+mj-lt"/>
              <a:buAutoNum type="alphaUcPeriod"/>
            </a:pPr>
            <a:r>
              <a:rPr lang="fr-FR" dirty="0" smtClean="0"/>
              <a:t>Bombarder </a:t>
            </a:r>
            <a:r>
              <a:rPr lang="fr-FR" dirty="0" smtClean="0"/>
              <a:t>des villes avec beaucoup </a:t>
            </a:r>
            <a:r>
              <a:rPr lang="fr-FR" dirty="0" smtClean="0"/>
              <a:t>de </a:t>
            </a:r>
            <a:r>
              <a:rPr lang="fr-FR" dirty="0" smtClean="0"/>
              <a:t>soldats</a:t>
            </a:r>
          </a:p>
          <a:p>
            <a:pPr marL="514350" indent="-514350">
              <a:buNone/>
            </a:pPr>
            <a:endParaRPr lang="fr-FR" dirty="0" smtClean="0"/>
          </a:p>
          <a:p>
            <a:pPr marL="514350" indent="-514350">
              <a:buFont typeface="+mj-lt"/>
              <a:buAutoNum type="alphaUcPeriod"/>
            </a:pPr>
            <a:endParaRPr lang="fr-FR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1219200"/>
          </a:xfrm>
        </p:spPr>
        <p:txBody>
          <a:bodyPr>
            <a:normAutofit fontScale="90000"/>
          </a:bodyPr>
          <a:lstStyle/>
          <a:p>
            <a:r>
              <a:rPr lang="fr-FR" dirty="0" smtClean="0"/>
              <a:t>La solution pour </a:t>
            </a:r>
            <a:r>
              <a:rPr lang="fr-FR" dirty="0" smtClean="0"/>
              <a:t>provoquer </a:t>
            </a:r>
            <a:r>
              <a:rPr lang="fr-FR" dirty="0" smtClean="0"/>
              <a:t>de grandes destructions, selon de Howard </a:t>
            </a:r>
            <a:r>
              <a:rPr lang="fr-FR" dirty="0" err="1" smtClean="0"/>
              <a:t>Zinn</a:t>
            </a:r>
            <a:r>
              <a:rPr lang="fr-FR" dirty="0" smtClean="0"/>
              <a:t>, est quoi?</a:t>
            </a:r>
            <a:endParaRPr lang="fr-FR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905000"/>
            <a:ext cx="8229600" cy="4572000"/>
          </a:xfrm>
        </p:spPr>
        <p:txBody>
          <a:bodyPr/>
          <a:lstStyle/>
          <a:p>
            <a:pPr marL="514350" indent="-514350">
              <a:buFont typeface="+mj-lt"/>
              <a:buAutoNum type="alphaUcPeriod"/>
            </a:pPr>
            <a:r>
              <a:rPr lang="fr-FR" dirty="0" smtClean="0"/>
              <a:t>Le Canada</a:t>
            </a:r>
          </a:p>
          <a:p>
            <a:pPr marL="514350" indent="-514350">
              <a:buFont typeface="+mj-lt"/>
              <a:buAutoNum type="alphaUcPeriod"/>
            </a:pPr>
            <a:r>
              <a:rPr lang="fr-FR" dirty="0" smtClean="0"/>
              <a:t>Les Etats-Unis</a:t>
            </a:r>
          </a:p>
          <a:p>
            <a:pPr marL="514350" indent="-514350">
              <a:buFont typeface="+mj-lt"/>
              <a:buAutoNum type="alphaUcPeriod"/>
            </a:pPr>
            <a:r>
              <a:rPr lang="fr-FR" dirty="0" smtClean="0"/>
              <a:t>Le Japon</a:t>
            </a:r>
          </a:p>
          <a:p>
            <a:pPr marL="514350" indent="-514350">
              <a:buFont typeface="+mj-lt"/>
              <a:buAutoNum type="alphaUcPeriod"/>
            </a:pPr>
            <a:r>
              <a:rPr lang="fr-FR" dirty="0" smtClean="0"/>
              <a:t>L’Allemagne </a:t>
            </a:r>
            <a:endParaRPr lang="fr-FR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1219200"/>
          </a:xfrm>
        </p:spPr>
        <p:txBody>
          <a:bodyPr>
            <a:normAutofit fontScale="90000"/>
          </a:bodyPr>
          <a:lstStyle/>
          <a:p>
            <a:r>
              <a:rPr lang="fr-FR" dirty="0" smtClean="0"/>
              <a:t>Expliquez la campagne du « coquelicot »rouge.  </a:t>
            </a:r>
            <a:r>
              <a:rPr lang="fr-FR" dirty="0" smtClean="0"/>
              <a:t>Quel </a:t>
            </a:r>
            <a:r>
              <a:rPr lang="fr-FR" dirty="0" smtClean="0"/>
              <a:t>est </a:t>
            </a:r>
            <a:r>
              <a:rPr lang="fr-FR" dirty="0" smtClean="0"/>
              <a:t>le </a:t>
            </a:r>
            <a:r>
              <a:rPr lang="fr-FR" dirty="0" smtClean="0"/>
              <a:t>première pays qui </a:t>
            </a:r>
            <a:r>
              <a:rPr lang="fr-FR" dirty="0" smtClean="0"/>
              <a:t>a adopté </a:t>
            </a:r>
            <a:r>
              <a:rPr lang="fr-FR" dirty="0" smtClean="0"/>
              <a:t>la campagne?</a:t>
            </a:r>
            <a:endParaRPr lang="fr-FR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828800"/>
            <a:ext cx="8229600" cy="4572000"/>
          </a:xfrm>
        </p:spPr>
        <p:txBody>
          <a:bodyPr/>
          <a:lstStyle/>
          <a:p>
            <a:pPr marL="514350" indent="-514350">
              <a:buFont typeface="+mj-lt"/>
              <a:buAutoNum type="alphaUcPeriod"/>
            </a:pPr>
            <a:r>
              <a:rPr lang="fr-FR" dirty="0" smtClean="0"/>
              <a:t>Non; il représente les soldats qui protégeaient les pays.</a:t>
            </a:r>
          </a:p>
          <a:p>
            <a:pPr marL="514350" indent="-514350">
              <a:buFont typeface="+mj-lt"/>
              <a:buAutoNum type="alphaUcPeriod"/>
            </a:pPr>
            <a:r>
              <a:rPr lang="fr-FR" dirty="0" smtClean="0"/>
              <a:t>Oui; il ne représente pas les soldats morts.</a:t>
            </a:r>
          </a:p>
          <a:p>
            <a:pPr marL="514350" indent="-514350">
              <a:buFont typeface="+mj-lt"/>
              <a:buAutoNum type="alphaUcPeriod"/>
            </a:pPr>
            <a:r>
              <a:rPr lang="fr-FR" dirty="0" smtClean="0"/>
              <a:t>Non; c’est une symbole pour les soldats morts et pour les familles.</a:t>
            </a:r>
          </a:p>
          <a:p>
            <a:pPr marL="514350" indent="-514350">
              <a:buFont typeface="+mj-lt"/>
              <a:buAutoNum type="alphaUcPeriod"/>
            </a:pPr>
            <a:r>
              <a:rPr lang="fr-FR" dirty="0" smtClean="0"/>
              <a:t>Oui; c’est une opération de marketing pour recruter la prochaine génération.</a:t>
            </a:r>
          </a:p>
          <a:p>
            <a:pPr marL="514350" indent="-514350">
              <a:buFont typeface="+mj-lt"/>
              <a:buAutoNum type="alphaUcPeriod"/>
            </a:pPr>
            <a:endParaRPr lang="fr-FR" dirty="0" smtClean="0"/>
          </a:p>
          <a:p>
            <a:pPr marL="514350" indent="-514350">
              <a:buFont typeface="+mj-lt"/>
              <a:buAutoNum type="alphaUcPeriod"/>
            </a:pPr>
            <a:endParaRPr lang="fr-FR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1219200"/>
          </a:xfrm>
        </p:spPr>
        <p:txBody>
          <a:bodyPr>
            <a:normAutofit fontScale="90000"/>
          </a:bodyPr>
          <a:lstStyle/>
          <a:p>
            <a:r>
              <a:rPr lang="fr-FR" dirty="0" smtClean="0"/>
              <a:t>Est-il Dan </a:t>
            </a:r>
            <a:r>
              <a:rPr lang="fr-FR" dirty="0" smtClean="0"/>
              <a:t>Murphy </a:t>
            </a:r>
            <a:r>
              <a:rPr lang="fr-FR" dirty="0" smtClean="0"/>
              <a:t>furieux </a:t>
            </a:r>
            <a:r>
              <a:rPr lang="fr-FR" dirty="0" smtClean="0"/>
              <a:t>avec l’idée de « coquelicot » rouge? Pourquoi ou pourquoi pas?</a:t>
            </a:r>
            <a:endParaRPr lang="fr-FR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http://www.youtube.com/watch?v=diGPgLSTk9s&amp;feature=related</a:t>
            </a:r>
            <a:endParaRPr lang="en-US" dirty="0" smtClean="0"/>
          </a:p>
          <a:p>
            <a:pPr>
              <a:buNone/>
            </a:pPr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dirty="0" smtClean="0"/>
              <a:t>Vidéo et Questions</a:t>
            </a:r>
            <a:endParaRPr lang="en-US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Vietnam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Afghanistan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La première </a:t>
            </a:r>
            <a:r>
              <a:rPr lang="en-US" dirty="0" smtClean="0"/>
              <a:t>guerre </a:t>
            </a:r>
            <a:r>
              <a:rPr lang="en-US" dirty="0" err="1" smtClean="0"/>
              <a:t>mondiale</a:t>
            </a:r>
            <a:endParaRPr lang="en-US" dirty="0" smtClean="0"/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La </a:t>
            </a:r>
            <a:r>
              <a:rPr lang="en-US" dirty="0" err="1" smtClean="0"/>
              <a:t>seconde</a:t>
            </a:r>
            <a:r>
              <a:rPr lang="en-US" dirty="0" smtClean="0"/>
              <a:t> guerre </a:t>
            </a:r>
            <a:r>
              <a:rPr lang="en-US" dirty="0" err="1" smtClean="0"/>
              <a:t>mondiale</a:t>
            </a:r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dirty="0" smtClean="0"/>
              <a:t>Quelle guerre est le sujet de </a:t>
            </a:r>
            <a:r>
              <a:rPr dirty="0" err="1" smtClean="0"/>
              <a:t>cette</a:t>
            </a:r>
            <a:r>
              <a:rPr dirty="0" smtClean="0"/>
              <a:t> </a:t>
            </a:r>
            <a:r>
              <a:rPr dirty="0" smtClean="0"/>
              <a:t>vidéo?</a:t>
            </a:r>
            <a:endParaRPr lang="en-US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Prier pour les </a:t>
            </a:r>
            <a:r>
              <a:rPr lang="en-US" dirty="0" err="1" smtClean="0"/>
              <a:t>guerres</a:t>
            </a:r>
            <a:endParaRPr lang="en-US" dirty="0" smtClean="0"/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Prier pour du </a:t>
            </a:r>
            <a:r>
              <a:rPr lang="en-US" dirty="0" err="1" smtClean="0"/>
              <a:t>paix</a:t>
            </a:r>
            <a:endParaRPr lang="en-US" dirty="0" smtClean="0"/>
          </a:p>
          <a:p>
            <a:pPr marL="514350" indent="-514350">
              <a:buFont typeface="+mj-lt"/>
              <a:buAutoNum type="alphaUcPeriod"/>
            </a:pPr>
            <a:r>
              <a:rPr lang="en-US" dirty="0" err="1" smtClean="0"/>
              <a:t>Réfléchir</a:t>
            </a:r>
            <a:r>
              <a:rPr lang="en-US" dirty="0" smtClean="0"/>
              <a:t> </a:t>
            </a:r>
            <a:r>
              <a:rPr lang="en-US" dirty="0" smtClean="0"/>
              <a:t>pour les </a:t>
            </a:r>
            <a:r>
              <a:rPr lang="en-US" dirty="0" err="1" smtClean="0"/>
              <a:t>soldats</a:t>
            </a:r>
            <a:endParaRPr lang="en-US" dirty="0" smtClean="0"/>
          </a:p>
          <a:p>
            <a:pPr marL="514350" indent="-514350">
              <a:buFont typeface="+mj-lt"/>
              <a:buAutoNum type="alphaUcPeriod"/>
            </a:pPr>
            <a:r>
              <a:rPr lang="en-US" dirty="0" err="1" smtClean="0"/>
              <a:t>Réfléchir</a:t>
            </a:r>
            <a:r>
              <a:rPr lang="en-US" dirty="0" smtClean="0"/>
              <a:t> au </a:t>
            </a:r>
            <a:r>
              <a:rPr lang="en-US" dirty="0" err="1" smtClean="0"/>
              <a:t>sujet</a:t>
            </a:r>
            <a:r>
              <a:rPr lang="en-US" dirty="0" smtClean="0"/>
              <a:t> des </a:t>
            </a:r>
            <a:r>
              <a:rPr lang="en-US" dirty="0" err="1" smtClean="0"/>
              <a:t>guerres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dirty="0" smtClean="0"/>
              <a:t>L'homme à l'église pense qu'il faut ______ pour </a:t>
            </a:r>
            <a:r>
              <a:rPr dirty="0" err="1" smtClean="0"/>
              <a:t>cette</a:t>
            </a:r>
            <a:r>
              <a:rPr dirty="0" smtClean="0"/>
              <a:t> fête</a:t>
            </a:r>
            <a:r>
              <a:rPr dirty="0" smtClean="0"/>
              <a:t>?</a:t>
            </a:r>
            <a:endParaRPr lang="en-US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lphaUcPeriod"/>
            </a:pPr>
            <a:r>
              <a:rPr lang="en-US" dirty="0" err="1" smtClean="0"/>
              <a:t>Ils</a:t>
            </a:r>
            <a:r>
              <a:rPr lang="en-US" dirty="0" smtClean="0"/>
              <a:t> </a:t>
            </a:r>
            <a:r>
              <a:rPr lang="en-US" dirty="0" err="1" smtClean="0"/>
              <a:t>marchent</a:t>
            </a:r>
            <a:r>
              <a:rPr lang="en-US" dirty="0" smtClean="0"/>
              <a:t> ensemble.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err="1" smtClean="0"/>
              <a:t>Ils</a:t>
            </a:r>
            <a:r>
              <a:rPr lang="en-US" dirty="0" smtClean="0"/>
              <a:t> </a:t>
            </a:r>
            <a:r>
              <a:rPr lang="en-US" dirty="0" err="1" smtClean="0"/>
              <a:t>assistent</a:t>
            </a:r>
            <a:r>
              <a:rPr lang="en-US" dirty="0" smtClean="0"/>
              <a:t> à </a:t>
            </a:r>
            <a:r>
              <a:rPr lang="en-US" dirty="0" err="1" smtClean="0"/>
              <a:t>l’église</a:t>
            </a:r>
            <a:r>
              <a:rPr lang="en-US" dirty="0" smtClean="0"/>
              <a:t>.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err="1" smtClean="0"/>
              <a:t>Ils</a:t>
            </a:r>
            <a:r>
              <a:rPr lang="en-US" dirty="0" smtClean="0"/>
              <a:t> </a:t>
            </a:r>
            <a:r>
              <a:rPr lang="en-US" dirty="0" err="1" smtClean="0"/>
              <a:t>réfléchissent</a:t>
            </a:r>
            <a:r>
              <a:rPr lang="en-US" dirty="0" smtClean="0"/>
              <a:t> des </a:t>
            </a:r>
            <a:r>
              <a:rPr lang="en-US" dirty="0" err="1" smtClean="0"/>
              <a:t>guerres</a:t>
            </a:r>
            <a:r>
              <a:rPr lang="en-US" dirty="0" smtClean="0"/>
              <a:t>.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err="1" smtClean="0"/>
              <a:t>Toutes</a:t>
            </a:r>
            <a:r>
              <a:rPr lang="en-US" dirty="0" smtClean="0"/>
              <a:t> les </a:t>
            </a:r>
            <a:r>
              <a:rPr lang="en-US" dirty="0" err="1" smtClean="0"/>
              <a:t>respones</a:t>
            </a:r>
            <a:r>
              <a:rPr lang="en-US" dirty="0" smtClean="0"/>
              <a:t>.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dirty="0" smtClean="0"/>
              <a:t>Qu'est-ce que les </a:t>
            </a:r>
            <a:r>
              <a:rPr dirty="0" err="1" smtClean="0"/>
              <a:t>soldats</a:t>
            </a:r>
            <a:r>
              <a:rPr dirty="0" smtClean="0"/>
              <a:t> </a:t>
            </a:r>
            <a:r>
              <a:rPr dirty="0" smtClean="0"/>
              <a:t>font </a:t>
            </a:r>
            <a:r>
              <a:rPr dirty="0" smtClean="0"/>
              <a:t>pour </a:t>
            </a:r>
            <a:r>
              <a:rPr dirty="0" err="1" smtClean="0"/>
              <a:t>cette</a:t>
            </a:r>
            <a:r>
              <a:rPr dirty="0" smtClean="0"/>
              <a:t> fête</a:t>
            </a:r>
            <a:r>
              <a:rPr dirty="0" smtClean="0"/>
              <a:t>?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Vocabulaire</a:t>
            </a:r>
            <a:endParaRPr lang="en-US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A des </a:t>
            </a:r>
            <a:r>
              <a:rPr lang="en-US" dirty="0" err="1" smtClean="0"/>
              <a:t>amis</a:t>
            </a:r>
            <a:r>
              <a:rPr lang="en-US" dirty="0" smtClean="0"/>
              <a:t> </a:t>
            </a:r>
            <a:r>
              <a:rPr lang="en-US" dirty="0" err="1" smtClean="0"/>
              <a:t>dans</a:t>
            </a:r>
            <a:r>
              <a:rPr lang="en-US" dirty="0" smtClean="0"/>
              <a:t> les </a:t>
            </a:r>
            <a:r>
              <a:rPr lang="en-US" dirty="0" err="1" smtClean="0"/>
              <a:t>guerres</a:t>
            </a:r>
            <a:endParaRPr lang="en-US" dirty="0" smtClean="0"/>
          </a:p>
          <a:p>
            <a:pPr marL="514350" indent="-514350">
              <a:buFont typeface="+mj-lt"/>
              <a:buAutoNum type="alphaUcPeriod"/>
            </a:pPr>
            <a:r>
              <a:rPr lang="en-US" dirty="0" err="1" smtClean="0"/>
              <a:t>Veut</a:t>
            </a:r>
            <a:r>
              <a:rPr lang="en-US" dirty="0" smtClean="0"/>
              <a:t> </a:t>
            </a:r>
            <a:r>
              <a:rPr lang="en-US" dirty="0" err="1" smtClean="0"/>
              <a:t>bénier</a:t>
            </a:r>
            <a:r>
              <a:rPr lang="en-US" dirty="0" smtClean="0"/>
              <a:t> </a:t>
            </a:r>
            <a:r>
              <a:rPr lang="en-US" dirty="0" smtClean="0"/>
              <a:t>les </a:t>
            </a:r>
            <a:r>
              <a:rPr lang="en-US" dirty="0" err="1" smtClean="0"/>
              <a:t>familles</a:t>
            </a:r>
            <a:r>
              <a:rPr lang="en-US" dirty="0" smtClean="0"/>
              <a:t> et  les </a:t>
            </a:r>
            <a:r>
              <a:rPr lang="en-US" dirty="0" err="1" smtClean="0"/>
              <a:t>soldats</a:t>
            </a:r>
            <a:r>
              <a:rPr lang="en-US" dirty="0" smtClean="0"/>
              <a:t> pour </a:t>
            </a:r>
            <a:r>
              <a:rPr lang="en-US" dirty="0" err="1" smtClean="0"/>
              <a:t>leur</a:t>
            </a:r>
            <a:r>
              <a:rPr lang="en-US" dirty="0" smtClean="0"/>
              <a:t> travail</a:t>
            </a:r>
            <a:endParaRPr lang="en-US" dirty="0" smtClean="0"/>
          </a:p>
          <a:p>
            <a:pPr marL="514350" indent="-514350">
              <a:buFont typeface="+mj-lt"/>
              <a:buAutoNum type="alphaUcPeriod"/>
            </a:pPr>
            <a:r>
              <a:rPr lang="en-US" dirty="0" err="1" smtClean="0"/>
              <a:t>Est</a:t>
            </a:r>
            <a:r>
              <a:rPr lang="en-US" dirty="0" smtClean="0"/>
              <a:t> </a:t>
            </a:r>
            <a:r>
              <a:rPr lang="en-US" dirty="0" err="1" smtClean="0"/>
              <a:t>catholique</a:t>
            </a:r>
            <a:endParaRPr lang="en-US" dirty="0" smtClean="0"/>
          </a:p>
          <a:p>
            <a:pPr marL="514350" indent="-514350">
              <a:buFont typeface="+mj-lt"/>
              <a:buAutoNum type="alphaUcPeriod"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dirty="0" smtClean="0"/>
              <a:t>Le dernier garçon pense </a:t>
            </a:r>
            <a:r>
              <a:rPr dirty="0" err="1" smtClean="0"/>
              <a:t>que</a:t>
            </a:r>
            <a:r>
              <a:rPr dirty="0" smtClean="0"/>
              <a:t> </a:t>
            </a:r>
            <a:r>
              <a:rPr dirty="0" err="1" smtClean="0"/>
              <a:t>cette</a:t>
            </a:r>
            <a:r>
              <a:rPr dirty="0" smtClean="0"/>
              <a:t> fête </a:t>
            </a:r>
            <a:r>
              <a:rPr dirty="0" err="1" smtClean="0"/>
              <a:t>est</a:t>
            </a:r>
            <a:r>
              <a:rPr dirty="0" smtClean="0"/>
              <a:t> </a:t>
            </a:r>
            <a:r>
              <a:rPr dirty="0" err="1" smtClean="0"/>
              <a:t>importante</a:t>
            </a:r>
            <a:r>
              <a:rPr dirty="0" smtClean="0"/>
              <a:t> </a:t>
            </a:r>
            <a:r>
              <a:rPr dirty="0" smtClean="0"/>
              <a:t>parce qu'il ______ .</a:t>
            </a:r>
            <a:endParaRPr lang="en-US" dirty="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Beaucoup de </a:t>
            </a:r>
            <a:r>
              <a:rPr lang="en-US" dirty="0" err="1" smtClean="0"/>
              <a:t>personnes</a:t>
            </a:r>
            <a:r>
              <a:rPr lang="en-US" dirty="0" smtClean="0"/>
              <a:t> </a:t>
            </a:r>
            <a:r>
              <a:rPr lang="en-US" dirty="0" err="1" smtClean="0"/>
              <a:t>vont</a:t>
            </a:r>
            <a:r>
              <a:rPr lang="en-US" dirty="0" smtClean="0"/>
              <a:t> </a:t>
            </a:r>
            <a:r>
              <a:rPr lang="en-US" dirty="0" smtClean="0"/>
              <a:t>à </a:t>
            </a:r>
            <a:r>
              <a:rPr lang="en-US" dirty="0" err="1" smtClean="0"/>
              <a:t>l’église</a:t>
            </a:r>
            <a:r>
              <a:rPr lang="en-US" dirty="0" smtClean="0"/>
              <a:t> pour </a:t>
            </a:r>
            <a:r>
              <a:rPr lang="en-US" dirty="0" err="1" smtClean="0"/>
              <a:t>cette</a:t>
            </a:r>
            <a:r>
              <a:rPr lang="en-US" dirty="0" smtClean="0"/>
              <a:t> fête</a:t>
            </a:r>
            <a:r>
              <a:rPr lang="en-US" dirty="0" smtClean="0"/>
              <a:t>.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Le jour du souvenir </a:t>
            </a:r>
            <a:r>
              <a:rPr lang="en-US" dirty="0" err="1" smtClean="0"/>
              <a:t>est</a:t>
            </a:r>
            <a:r>
              <a:rPr lang="en-US" dirty="0" smtClean="0"/>
              <a:t> </a:t>
            </a:r>
            <a:r>
              <a:rPr lang="en-US" dirty="0" err="1" smtClean="0"/>
              <a:t>une</a:t>
            </a:r>
            <a:r>
              <a:rPr lang="en-US" dirty="0" smtClean="0"/>
              <a:t> fête </a:t>
            </a:r>
            <a:r>
              <a:rPr lang="en-US" dirty="0" err="1" smtClean="0"/>
              <a:t>importante</a:t>
            </a:r>
            <a:r>
              <a:rPr lang="en-US" dirty="0" smtClean="0"/>
              <a:t> </a:t>
            </a:r>
            <a:r>
              <a:rPr lang="en-US" dirty="0" smtClean="0"/>
              <a:t>en France.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Les </a:t>
            </a:r>
            <a:r>
              <a:rPr lang="en-US" dirty="0" err="1" smtClean="0"/>
              <a:t>citoyens</a:t>
            </a:r>
            <a:r>
              <a:rPr lang="en-US" dirty="0" smtClean="0"/>
              <a:t> </a:t>
            </a:r>
            <a:r>
              <a:rPr lang="en-US" dirty="0" err="1" smtClean="0"/>
              <a:t>marchent</a:t>
            </a:r>
            <a:r>
              <a:rPr lang="en-US" dirty="0" smtClean="0"/>
              <a:t> pour </a:t>
            </a:r>
            <a:r>
              <a:rPr lang="en-US" dirty="0" err="1" smtClean="0"/>
              <a:t>cette</a:t>
            </a:r>
            <a:r>
              <a:rPr lang="en-US" dirty="0" smtClean="0"/>
              <a:t> </a:t>
            </a:r>
            <a:r>
              <a:rPr lang="en-US" dirty="0" err="1" smtClean="0"/>
              <a:t>féte</a:t>
            </a:r>
            <a:r>
              <a:rPr lang="en-US" dirty="0" smtClean="0"/>
              <a:t>.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Les </a:t>
            </a:r>
            <a:r>
              <a:rPr lang="en-US" dirty="0" err="1" smtClean="0"/>
              <a:t>citoyens</a:t>
            </a:r>
            <a:r>
              <a:rPr lang="en-US" dirty="0" smtClean="0"/>
              <a:t> </a:t>
            </a:r>
            <a:r>
              <a:rPr lang="en-US" dirty="0" err="1" smtClean="0"/>
              <a:t>assistent</a:t>
            </a:r>
            <a:r>
              <a:rPr lang="en-US" dirty="0" smtClean="0"/>
              <a:t> à </a:t>
            </a:r>
            <a:r>
              <a:rPr lang="en-US" dirty="0" err="1" smtClean="0"/>
              <a:t>l’église</a:t>
            </a:r>
            <a:r>
              <a:rPr lang="en-US" dirty="0" smtClean="0"/>
              <a:t> </a:t>
            </a:r>
            <a:r>
              <a:rPr lang="en-US" dirty="0" smtClean="0"/>
              <a:t>pour </a:t>
            </a:r>
            <a:r>
              <a:rPr lang="en-US" dirty="0" err="1" smtClean="0"/>
              <a:t>cette</a:t>
            </a:r>
            <a:r>
              <a:rPr lang="en-US" dirty="0" smtClean="0"/>
              <a:t> fête</a:t>
            </a:r>
            <a:r>
              <a:rPr lang="en-US" dirty="0" smtClean="0"/>
              <a:t>.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dirty="0" smtClean="0"/>
              <a:t>Toutes les reponses sont vrai sauf:</a:t>
            </a:r>
            <a:endParaRPr lang="en-US" dirty="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Comment </a:t>
            </a:r>
            <a:r>
              <a:rPr lang="en-US" dirty="0" err="1" smtClean="0"/>
              <a:t>est-ce</a:t>
            </a:r>
            <a:r>
              <a:rPr lang="en-US" dirty="0" smtClean="0"/>
              <a:t> </a:t>
            </a:r>
            <a:r>
              <a:rPr lang="en-US" dirty="0" err="1" smtClean="0"/>
              <a:t>qu’on</a:t>
            </a:r>
            <a:r>
              <a:rPr lang="en-US" dirty="0" smtClean="0"/>
              <a:t> </a:t>
            </a:r>
            <a:r>
              <a:rPr lang="en-US" dirty="0" err="1" smtClean="0"/>
              <a:t>peut</a:t>
            </a:r>
            <a:r>
              <a:rPr lang="en-US" dirty="0" smtClean="0"/>
              <a:t> </a:t>
            </a:r>
            <a:r>
              <a:rPr lang="en-US" dirty="0" err="1" smtClean="0"/>
              <a:t>célébrer</a:t>
            </a:r>
            <a:r>
              <a:rPr lang="en-US" dirty="0" smtClean="0"/>
              <a:t> </a:t>
            </a:r>
            <a:r>
              <a:rPr lang="en-US" dirty="0" err="1" smtClean="0"/>
              <a:t>cette</a:t>
            </a:r>
            <a:r>
              <a:rPr lang="en-US" dirty="0" smtClean="0"/>
              <a:t> fête aux </a:t>
            </a:r>
            <a:r>
              <a:rPr lang="en-US" dirty="0" err="1" smtClean="0"/>
              <a:t>Etats</a:t>
            </a:r>
            <a:r>
              <a:rPr lang="en-US" dirty="0" err="1" smtClean="0"/>
              <a:t>-</a:t>
            </a:r>
            <a:r>
              <a:rPr lang="en-US" dirty="0" err="1" smtClean="0"/>
              <a:t>Unis</a:t>
            </a:r>
            <a:r>
              <a:rPr lang="en-US" dirty="0" smtClean="0"/>
              <a:t>?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err="1" smtClean="0"/>
              <a:t>Quelle</a:t>
            </a:r>
            <a:r>
              <a:rPr lang="en-US" dirty="0" smtClean="0"/>
              <a:t> </a:t>
            </a:r>
            <a:r>
              <a:rPr lang="en-US" dirty="0" err="1" smtClean="0"/>
              <a:t>est</a:t>
            </a:r>
            <a:r>
              <a:rPr lang="en-US" dirty="0" smtClean="0"/>
              <a:t> la </a:t>
            </a:r>
            <a:r>
              <a:rPr lang="en-US" dirty="0" err="1" smtClean="0"/>
              <a:t>différence</a:t>
            </a:r>
            <a:r>
              <a:rPr lang="en-US" dirty="0" smtClean="0"/>
              <a:t> en </a:t>
            </a:r>
            <a:r>
              <a:rPr lang="en-US" dirty="0" smtClean="0"/>
              <a:t>France?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err="1" smtClean="0"/>
              <a:t>Pourquoi</a:t>
            </a:r>
            <a:r>
              <a:rPr lang="en-US" dirty="0" smtClean="0"/>
              <a:t> </a:t>
            </a:r>
            <a:r>
              <a:rPr lang="en-US" dirty="0" err="1" smtClean="0"/>
              <a:t>est-ce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l’article</a:t>
            </a:r>
            <a:r>
              <a:rPr lang="en-US" dirty="0" smtClean="0"/>
              <a:t> et le </a:t>
            </a:r>
            <a:r>
              <a:rPr lang="en-US" dirty="0" err="1" smtClean="0"/>
              <a:t>vidéo</a:t>
            </a:r>
            <a:r>
              <a:rPr lang="en-US" dirty="0" smtClean="0"/>
              <a:t> </a:t>
            </a:r>
            <a:r>
              <a:rPr lang="en-US" dirty="0" err="1" smtClean="0"/>
              <a:t>est</a:t>
            </a:r>
            <a:r>
              <a:rPr lang="en-US" smtClean="0"/>
              <a:t> comparable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dirty="0" smtClean="0"/>
              <a:t>Questions Pour Discussion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Frapper à plusieurs reprises; donner des coups </a:t>
            </a:r>
            <a:r>
              <a:rPr lang="fr-FR" dirty="0" smtClean="0"/>
              <a:t>répétés </a:t>
            </a:r>
            <a:endParaRPr lang="fr-FR" dirty="0" smtClean="0"/>
          </a:p>
          <a:p>
            <a:endParaRPr lang="fr-FR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Battre</a:t>
            </a:r>
            <a:r>
              <a:rPr lang="en-US" dirty="0" smtClean="0"/>
              <a:t> (v)</a:t>
            </a:r>
            <a:endParaRPr lang="en-US" dirty="0"/>
          </a:p>
        </p:txBody>
      </p:sp>
      <p:pic>
        <p:nvPicPr>
          <p:cNvPr id="22530" name="Picture 2" descr="http://hodgson13.files.wordpress.com/2010/04/man_hitting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0600" y="2286000"/>
            <a:ext cx="2316480" cy="2438400"/>
          </a:xfrm>
          <a:prstGeom prst="rect">
            <a:avLst/>
          </a:prstGeom>
          <a:noFill/>
        </p:spPr>
      </p:pic>
      <p:pic>
        <p:nvPicPr>
          <p:cNvPr id="22532" name="Picture 4" descr="http://www.best-of-web.com/_images_300/Cartoon_Caveman_Hitting_Another_Caveman_Over_the_Head_with_a_Club_101119-235128-10204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24400" y="3810000"/>
            <a:ext cx="3179472" cy="225742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Le point le plus élevé; plus haut degré </a:t>
            </a:r>
          </a:p>
          <a:p>
            <a:r>
              <a:rPr lang="fr-FR" dirty="0" smtClean="0"/>
              <a:t>Maximum, pinacle</a:t>
            </a:r>
            <a:endParaRPr lang="fr-FR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L’Apogée (n) </a:t>
            </a:r>
            <a:endParaRPr lang="fr-FR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Artillerie légère des divisions; ensemble de travaux </a:t>
            </a:r>
            <a:r>
              <a:rPr lang="fr-FR" dirty="0" smtClean="0"/>
              <a:t>civils</a:t>
            </a:r>
            <a:endParaRPr lang="fr-FR" dirty="0" smtClean="0"/>
          </a:p>
          <a:p>
            <a:r>
              <a:rPr lang="fr-FR" dirty="0" smtClean="0"/>
              <a:t>Activités (démonstrations) qui </a:t>
            </a:r>
            <a:r>
              <a:rPr lang="fr-FR" dirty="0" smtClean="0"/>
              <a:t>réalisent </a:t>
            </a:r>
            <a:r>
              <a:rPr lang="fr-FR" dirty="0" smtClean="0"/>
              <a:t>un objectif social ou commercial </a:t>
            </a:r>
            <a:endParaRPr lang="fr-FR" dirty="0" smtClean="0"/>
          </a:p>
          <a:p>
            <a:pPr lvl="1"/>
            <a:r>
              <a:rPr lang="fr-FR" dirty="0" smtClean="0"/>
              <a:t>Campagne Présidentiel</a:t>
            </a:r>
            <a:endParaRPr lang="fr-FR" dirty="0" smtClean="0"/>
          </a:p>
          <a:p>
            <a:pPr lvl="1"/>
            <a:endParaRPr lang="fr-FR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Campagne (</a:t>
            </a:r>
            <a:r>
              <a:rPr lang="fr-FR" dirty="0" smtClean="0"/>
              <a:t>n f)</a:t>
            </a:r>
            <a:endParaRPr lang="fr-FR" dirty="0"/>
          </a:p>
        </p:txBody>
      </p:sp>
      <p:pic>
        <p:nvPicPr>
          <p:cNvPr id="20482" name="Picture 2" descr="http://www.buttonsonline.com/2012/obama/obama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5029200"/>
            <a:ext cx="2590800" cy="1295400"/>
          </a:xfrm>
          <a:prstGeom prst="rect">
            <a:avLst/>
          </a:prstGeom>
          <a:noFill/>
        </p:spPr>
      </p:pic>
      <p:pic>
        <p:nvPicPr>
          <p:cNvPr id="20484" name="Picture 4" descr="http://images5.cpcache.com/product/572674985v2_280x280_Front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29000" y="3810000"/>
            <a:ext cx="1600200" cy="1600200"/>
          </a:xfrm>
          <a:prstGeom prst="rect">
            <a:avLst/>
          </a:prstGeom>
          <a:noFill/>
        </p:spPr>
      </p:pic>
      <p:pic>
        <p:nvPicPr>
          <p:cNvPr id="20486" name="Picture 6" descr="http://rlv.zcache.com/herman_cain_for_president_2012_3_campaign_button-p145132744048311861zv6l6_40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10200" y="5181600"/>
            <a:ext cx="1447800" cy="1447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Symbole de plastique qui représente les soldats patriotiques qui </a:t>
            </a:r>
            <a:r>
              <a:rPr lang="fr-FR" dirty="0" smtClean="0"/>
              <a:t>sont morts </a:t>
            </a:r>
            <a:r>
              <a:rPr lang="fr-FR" dirty="0" smtClean="0"/>
              <a:t>pour </a:t>
            </a:r>
            <a:r>
              <a:rPr lang="fr-FR" dirty="0" smtClean="0"/>
              <a:t>leurs </a:t>
            </a:r>
            <a:r>
              <a:rPr lang="fr-FR" dirty="0" smtClean="0"/>
              <a:t>pays</a:t>
            </a:r>
            <a:endParaRPr lang="fr-FR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« Coquelicot » Rouge (n)</a:t>
            </a:r>
            <a:endParaRPr lang="fr-FR" dirty="0"/>
          </a:p>
        </p:txBody>
      </p:sp>
      <p:pic>
        <p:nvPicPr>
          <p:cNvPr id="19458" name="Picture 2" descr="http://rlv.zcache.com/badge_fleur_rouge_button-p145103372115477189tmn2_15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2438400"/>
            <a:ext cx="1828800" cy="1828801"/>
          </a:xfrm>
          <a:prstGeom prst="rect">
            <a:avLst/>
          </a:prstGeom>
          <a:noFill/>
        </p:spPr>
      </p:pic>
      <p:pic>
        <p:nvPicPr>
          <p:cNvPr id="19460" name="Picture 4" descr="http://3.bp.blogspot.com/_ZAdp-6vQzao/TNtYaXy_RSI/AAAAAAAAAGU/HqTKF1Uf96w/s1600/777px-Lest_we_forget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91000" y="3048000"/>
            <a:ext cx="3667125" cy="283175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Matière ; </a:t>
            </a:r>
            <a:r>
              <a:rPr lang="fr-FR" dirty="0" smtClean="0"/>
              <a:t>un tissu</a:t>
            </a:r>
            <a:endParaRPr lang="fr-FR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Feutr</a:t>
            </a:r>
            <a:r>
              <a:rPr lang="fr-FR" dirty="0" smtClean="0"/>
              <a:t>é (n)</a:t>
            </a:r>
            <a:endParaRPr lang="en-US" dirty="0"/>
          </a:p>
        </p:txBody>
      </p:sp>
      <p:pic>
        <p:nvPicPr>
          <p:cNvPr id="18434" name="Picture 2" descr="http://www.sz-promo.com/cn-img/687/711cnal1/felt-fabric-34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67200" y="2133600"/>
            <a:ext cx="3429000" cy="3429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Formule en tête d’une loi, d’un acte </a:t>
            </a:r>
            <a:endParaRPr lang="fr-FR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Intitul</a:t>
            </a:r>
            <a:r>
              <a:rPr lang="fr-FR" dirty="0" smtClean="0"/>
              <a:t>é </a:t>
            </a:r>
            <a:r>
              <a:rPr lang="fr-FR" dirty="0" smtClean="0"/>
              <a:t>(</a:t>
            </a:r>
            <a:r>
              <a:rPr lang="fr-FR" dirty="0" err="1" smtClean="0"/>
              <a:t>adj</a:t>
            </a:r>
            <a:r>
              <a:rPr lang="fr-FR" dirty="0" smtClean="0"/>
              <a:t>)</a:t>
            </a:r>
            <a:endParaRPr lang="en-US" dirty="0"/>
          </a:p>
        </p:txBody>
      </p:sp>
      <p:pic>
        <p:nvPicPr>
          <p:cNvPr id="17410" name="Picture 2" descr="http://disabilityrightsgalaxy.com/wordpress/wp-content/uploads/2011/08/Law-book-gavel-and-scal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19600" y="2057400"/>
            <a:ext cx="3695700" cy="2943225"/>
          </a:xfrm>
          <a:prstGeom prst="rect">
            <a:avLst/>
          </a:prstGeom>
          <a:noFill/>
        </p:spPr>
      </p:pic>
      <p:pic>
        <p:nvPicPr>
          <p:cNvPr id="17412" name="Picture 4" descr="http://www.state.ar.us/abep/images/Icons/MCj03230910000%5b1%5d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2743200"/>
            <a:ext cx="3095625" cy="317182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per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Paper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Paper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856</TotalTime>
  <Words>722</Words>
  <Application>Microsoft Office PowerPoint</Application>
  <PresentationFormat>On-screen Show (4:3)</PresentationFormat>
  <Paragraphs>111</Paragraphs>
  <Slides>32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3" baseType="lpstr">
      <vt:lpstr>Paper</vt:lpstr>
      <vt:lpstr>Les Fêtes: Jour du Souvenir</vt:lpstr>
      <vt:lpstr>Questions pour Discussion</vt:lpstr>
      <vt:lpstr>Vocabulaire</vt:lpstr>
      <vt:lpstr>Battre (v)</vt:lpstr>
      <vt:lpstr>L’Apogée (n) </vt:lpstr>
      <vt:lpstr>Campagne (n f)</vt:lpstr>
      <vt:lpstr>« Coquelicot » Rouge (n)</vt:lpstr>
      <vt:lpstr>Feutré (n)</vt:lpstr>
      <vt:lpstr>Intitulé (adj)</vt:lpstr>
      <vt:lpstr>Désabusés (adj)</vt:lpstr>
      <vt:lpstr>L’Oriflamme (n f)</vt:lpstr>
      <vt:lpstr>Promoteur (n m)</vt:lpstr>
      <vt:lpstr>Désintéressé (adj)</vt:lpstr>
      <vt:lpstr>Bombardements (n)</vt:lpstr>
      <vt:lpstr>Demeurer (v)</vt:lpstr>
      <vt:lpstr>étonnant (adj) </vt:lpstr>
      <vt:lpstr>oeuvrer (v)</vt:lpstr>
      <vt:lpstr>Le Jeu!!!</vt:lpstr>
      <vt:lpstr>Lisez l’article!</vt:lpstr>
      <vt:lpstr>Les Questions</vt:lpstr>
      <vt:lpstr>Quand célèbre-t-on le Jour de Souvenir? Pourquoi?</vt:lpstr>
      <vt:lpstr>Pour qui est le poème qui a été écrit en mai 1915?</vt:lpstr>
      <vt:lpstr>La solution pour provoquer de grandes destructions, selon de Howard Zinn, est quoi?</vt:lpstr>
      <vt:lpstr>Expliquez la campagne du « coquelicot »rouge.  Quel est le première pays qui a adopté la campagne?</vt:lpstr>
      <vt:lpstr>Est-il Dan Murphy furieux avec l’idée de « coquelicot » rouge? Pourquoi ou pourquoi pas?</vt:lpstr>
      <vt:lpstr>Vidéo et Questions</vt:lpstr>
      <vt:lpstr>Quelle guerre est le sujet de cette vidéo?</vt:lpstr>
      <vt:lpstr>L'homme à l'église pense qu'il faut ______ pour cette fête?</vt:lpstr>
      <vt:lpstr>Qu'est-ce que les soldats font pour cette fête?</vt:lpstr>
      <vt:lpstr>Le dernier garçon pense que cette fête est importante parce qu'il ______ .</vt:lpstr>
      <vt:lpstr>Toutes les reponses sont vrai sauf:</vt:lpstr>
      <vt:lpstr>Questions Pour Discussion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Les Fêtes: Jour du Souvenir</dc:title>
  <dc:creator>Ashley Lowenstein</dc:creator>
  <cp:lastModifiedBy>mstampfl</cp:lastModifiedBy>
  <cp:revision>42</cp:revision>
  <dcterms:created xsi:type="dcterms:W3CDTF">2011-11-09T07:28:55Z</dcterms:created>
  <dcterms:modified xsi:type="dcterms:W3CDTF">2011-11-09T16:28:07Z</dcterms:modified>
</cp:coreProperties>
</file>