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56" r:id="rId2"/>
    <p:sldId id="257" r:id="rId3"/>
    <p:sldId id="258" r:id="rId4"/>
    <p:sldId id="259" r:id="rId5"/>
    <p:sldId id="260" r:id="rId6"/>
    <p:sldId id="261" r:id="rId7"/>
    <p:sldId id="262" r:id="rId8"/>
    <p:sldId id="263" r:id="rId9"/>
    <p:sldId id="294" r:id="rId10"/>
    <p:sldId id="268" r:id="rId11"/>
    <p:sldId id="265" r:id="rId12"/>
    <p:sldId id="270" r:id="rId13"/>
    <p:sldId id="272" r:id="rId14"/>
    <p:sldId id="274" r:id="rId15"/>
    <p:sldId id="275" r:id="rId16"/>
    <p:sldId id="276" r:id="rId17"/>
    <p:sldId id="277" r:id="rId18"/>
    <p:sldId id="279" r:id="rId19"/>
    <p:sldId id="282" r:id="rId20"/>
    <p:sldId id="281" r:id="rId21"/>
    <p:sldId id="280" r:id="rId22"/>
    <p:sldId id="284" r:id="rId23"/>
    <p:sldId id="283" r:id="rId24"/>
    <p:sldId id="286" r:id="rId25"/>
    <p:sldId id="285" r:id="rId26"/>
    <p:sldId id="287" r:id="rId27"/>
    <p:sldId id="288" r:id="rId28"/>
    <p:sldId id="289" r:id="rId29"/>
    <p:sldId id="290" r:id="rId30"/>
    <p:sldId id="291" r:id="rId31"/>
    <p:sldId id="292" r:id="rId32"/>
    <p:sldId id="29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BC030C-18DD-2941-8B87-19FCCEA36AF6}" type="datetimeFigureOut">
              <a:rPr lang="en-US" smtClean="0"/>
              <a:pPr/>
              <a:t>11/9/2011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122BAD-BBAF-2A47-B677-07A8FDF7B3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t>
            </a:r>
            <a:endParaRPr lang="en-US" dirty="0"/>
          </a:p>
        </p:txBody>
      </p:sp>
      <p:sp>
        <p:nvSpPr>
          <p:cNvPr id="4" name="Slide Number Placeholder 3"/>
          <p:cNvSpPr>
            <a:spLocks noGrp="1"/>
          </p:cNvSpPr>
          <p:nvPr>
            <p:ph type="sldNum" sz="quarter" idx="10"/>
          </p:nvPr>
        </p:nvSpPr>
        <p:spPr/>
        <p:txBody>
          <a:bodyPr/>
          <a:lstStyle/>
          <a:p>
            <a:fld id="{816297A3-4737-FC46-9802-D3197FA6F638}"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a:t>
            </a:r>
            <a:r>
              <a:rPr lang="en-US" dirty="0" smtClean="0"/>
              <a:t>. &amp; D.</a:t>
            </a:r>
            <a:endParaRPr lang="en-US" dirty="0"/>
          </a:p>
        </p:txBody>
      </p:sp>
      <p:sp>
        <p:nvSpPr>
          <p:cNvPr id="4" name="Slide Number Placeholder 3"/>
          <p:cNvSpPr>
            <a:spLocks noGrp="1"/>
          </p:cNvSpPr>
          <p:nvPr>
            <p:ph type="sldNum" sz="quarter" idx="10"/>
          </p:nvPr>
        </p:nvSpPr>
        <p:spPr/>
        <p:txBody>
          <a:bodyPr/>
          <a:lstStyle/>
          <a:p>
            <a:fld id="{816297A3-4737-FC46-9802-D3197FA6F638}"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
            </a:r>
            <a:endParaRPr lang="en-US" dirty="0"/>
          </a:p>
        </p:txBody>
      </p:sp>
      <p:sp>
        <p:nvSpPr>
          <p:cNvPr id="4" name="Slide Number Placeholder 3"/>
          <p:cNvSpPr>
            <a:spLocks noGrp="1"/>
          </p:cNvSpPr>
          <p:nvPr>
            <p:ph type="sldNum" sz="quarter" idx="10"/>
          </p:nvPr>
        </p:nvSpPr>
        <p:spPr/>
        <p:txBody>
          <a:bodyPr/>
          <a:lstStyle/>
          <a:p>
            <a:fld id="{816297A3-4737-FC46-9802-D3197FA6F638}" type="slidenum">
              <a:rPr lang="en-US" smtClean="0"/>
              <a:pPr/>
              <a:t>29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&amp; B</a:t>
            </a:r>
            <a:endParaRPr lang="en-US" dirty="0"/>
          </a:p>
        </p:txBody>
      </p:sp>
      <p:sp>
        <p:nvSpPr>
          <p:cNvPr id="4" name="Slide Number Placeholder 3"/>
          <p:cNvSpPr>
            <a:spLocks noGrp="1"/>
          </p:cNvSpPr>
          <p:nvPr>
            <p:ph type="sldNum" sz="quarter" idx="10"/>
          </p:nvPr>
        </p:nvSpPr>
        <p:spPr/>
        <p:txBody>
          <a:bodyPr/>
          <a:lstStyle/>
          <a:p>
            <a:fld id="{816297A3-4737-FC46-9802-D3197FA6F638}" type="slidenum">
              <a:rPr lang="en-US" smtClean="0"/>
              <a:pPr/>
              <a:t>30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t>
            </a:r>
            <a:endParaRPr lang="en-US" dirty="0"/>
          </a:p>
        </p:txBody>
      </p:sp>
      <p:sp>
        <p:nvSpPr>
          <p:cNvPr id="4" name="Slide Number Placeholder 3"/>
          <p:cNvSpPr>
            <a:spLocks noGrp="1"/>
          </p:cNvSpPr>
          <p:nvPr>
            <p:ph type="sldNum" sz="quarter" idx="10"/>
          </p:nvPr>
        </p:nvSpPr>
        <p:spPr/>
        <p:txBody>
          <a:bodyPr/>
          <a:lstStyle/>
          <a:p>
            <a:fld id="{31122BAD-BBAF-2A47-B677-07A8FDF7B30C}"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16" name="Slide Number Placeholder 15"/>
          <p:cNvSpPr>
            <a:spLocks noGrp="1"/>
          </p:cNvSpPr>
          <p:nvPr>
            <p:ph type="sldNum" sz="quarter" idx="11"/>
          </p:nvPr>
        </p:nvSpPr>
        <p:spPr/>
        <p:txBody>
          <a:bodyPr/>
          <a:lstStyle/>
          <a:p>
            <a:fld id="{21046BF5-B539-4C6F-9A86-4B16B779E9D2}"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C150FF2-544C-420D-A43C-5E8595D5CA0B}" type="datetimeFigureOut">
              <a:rPr lang="en-US" smtClean="0"/>
              <a:pPr/>
              <a:t>11/9/2011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21046BF5-B539-4C6F-9A86-4B16B779E9D2}"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046BF5-B539-4C6F-9A86-4B16B779E9D2}"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1046BF5-B539-4C6F-9A86-4B16B779E9D2}"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1046BF5-B539-4C6F-9A86-4B16B779E9D2}"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1046BF5-B539-4C6F-9A86-4B16B779E9D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C150FF2-544C-420D-A43C-5E8595D5CA0B}" type="datetimeFigureOut">
              <a:rPr lang="en-US" smtClean="0"/>
              <a:pPr/>
              <a:t>11/9/2011</a:t>
            </a:fld>
            <a:endParaRPr lang="en-US" dirty="0"/>
          </a:p>
        </p:txBody>
      </p:sp>
      <p:sp>
        <p:nvSpPr>
          <p:cNvPr id="9" name="Slide Number Placeholder 8"/>
          <p:cNvSpPr>
            <a:spLocks noGrp="1"/>
          </p:cNvSpPr>
          <p:nvPr>
            <p:ph type="sldNum" sz="quarter" idx="15"/>
          </p:nvPr>
        </p:nvSpPr>
        <p:spPr/>
        <p:txBody>
          <a:bodyPr/>
          <a:lstStyle/>
          <a:p>
            <a:fld id="{21046BF5-B539-4C6F-9A86-4B16B779E9D2}"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C150FF2-544C-420D-A43C-5E8595D5CA0B}" type="datetimeFigureOut">
              <a:rPr lang="en-US" smtClean="0"/>
              <a:pPr/>
              <a:t>11/9/2011</a:t>
            </a:fld>
            <a:endParaRPr lang="en-US" dirty="0"/>
          </a:p>
        </p:txBody>
      </p:sp>
      <p:sp>
        <p:nvSpPr>
          <p:cNvPr id="9" name="Slide Number Placeholder 8"/>
          <p:cNvSpPr>
            <a:spLocks noGrp="1"/>
          </p:cNvSpPr>
          <p:nvPr>
            <p:ph type="sldNum" sz="quarter" idx="11"/>
          </p:nvPr>
        </p:nvSpPr>
        <p:spPr/>
        <p:txBody>
          <a:bodyPr/>
          <a:lstStyle/>
          <a:p>
            <a:fld id="{21046BF5-B539-4C6F-9A86-4B16B779E9D2}"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C150FF2-544C-420D-A43C-5E8595D5CA0B}" type="datetimeFigureOut">
              <a:rPr lang="en-US" smtClean="0"/>
              <a:pPr/>
              <a:t>11/9/2011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1046BF5-B539-4C6F-9A86-4B16B779E9D2}"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youtube.com/watch?v=diGPgLSTk9s&amp;feature=related"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Par: Ashley Lowenstein</a:t>
            </a:r>
          </a:p>
          <a:p>
            <a:r>
              <a:rPr lang="en-US" dirty="0" smtClean="0"/>
              <a:t>Et</a:t>
            </a:r>
          </a:p>
          <a:p>
            <a:r>
              <a:rPr lang="en-US" dirty="0" smtClean="0"/>
              <a:t>Madeline Bernstein</a:t>
            </a:r>
            <a:endParaRPr lang="en-US" dirty="0"/>
          </a:p>
        </p:txBody>
      </p:sp>
      <p:sp>
        <p:nvSpPr>
          <p:cNvPr id="2" name="Title 1"/>
          <p:cNvSpPr>
            <a:spLocks noGrp="1"/>
          </p:cNvSpPr>
          <p:nvPr>
            <p:ph type="ctrTitle"/>
          </p:nvPr>
        </p:nvSpPr>
        <p:spPr/>
        <p:txBody>
          <a:bodyPr/>
          <a:lstStyle/>
          <a:p>
            <a:r>
              <a:rPr lang="en-US" dirty="0" smtClean="0"/>
              <a:t>Les </a:t>
            </a:r>
            <a:r>
              <a:rPr lang="fr-FR" dirty="0" smtClean="0"/>
              <a:t>Fêtes: Jour du Souvenir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fr-FR" dirty="0" smtClean="0"/>
              <a:t>Qui a perdu ses illusions</a:t>
            </a:r>
            <a:endParaRPr lang="fr-FR" dirty="0"/>
          </a:p>
        </p:txBody>
      </p:sp>
      <p:sp>
        <p:nvSpPr>
          <p:cNvPr id="2" name="Title 1"/>
          <p:cNvSpPr>
            <a:spLocks noGrp="1"/>
          </p:cNvSpPr>
          <p:nvPr>
            <p:ph type="title"/>
          </p:nvPr>
        </p:nvSpPr>
        <p:spPr/>
        <p:txBody>
          <a:bodyPr/>
          <a:lstStyle/>
          <a:p>
            <a:r>
              <a:rPr lang="en-US" dirty="0" smtClean="0"/>
              <a:t>D</a:t>
            </a:r>
            <a:r>
              <a:rPr lang="fr-FR" dirty="0" err="1" smtClean="0"/>
              <a:t>ésabusés</a:t>
            </a:r>
            <a:r>
              <a:rPr lang="fr-FR" dirty="0" smtClean="0"/>
              <a:t> (</a:t>
            </a:r>
            <a:r>
              <a:rPr lang="fr-FR" dirty="0" err="1" smtClean="0"/>
              <a:t>adj</a:t>
            </a:r>
            <a:r>
              <a:rPr lang="fr-FR" dirty="0" smtClean="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Petit étendard, ancienne bannière des rois de France</a:t>
            </a:r>
            <a:endParaRPr lang="fr-FR" dirty="0"/>
          </a:p>
        </p:txBody>
      </p:sp>
      <p:sp>
        <p:nvSpPr>
          <p:cNvPr id="2" name="Title 1"/>
          <p:cNvSpPr>
            <a:spLocks noGrp="1"/>
          </p:cNvSpPr>
          <p:nvPr>
            <p:ph type="title"/>
          </p:nvPr>
        </p:nvSpPr>
        <p:spPr/>
        <p:txBody>
          <a:bodyPr/>
          <a:lstStyle/>
          <a:p>
            <a:r>
              <a:rPr lang="en-US" dirty="0" err="1" smtClean="0"/>
              <a:t>L’Oriflamme</a:t>
            </a:r>
            <a:r>
              <a:rPr lang="en-US" dirty="0" smtClean="0"/>
              <a:t> (n)</a:t>
            </a:r>
            <a:endParaRPr lang="en-US" dirty="0"/>
          </a:p>
        </p:txBody>
      </p:sp>
      <p:pic>
        <p:nvPicPr>
          <p:cNvPr id="16386" name="Picture 2" descr="http://xenophongroup.com/montjoie/voriflam.gif"/>
          <p:cNvPicPr>
            <a:picLocks noChangeAspect="1" noChangeArrowheads="1"/>
          </p:cNvPicPr>
          <p:nvPr/>
        </p:nvPicPr>
        <p:blipFill>
          <a:blip r:embed="rId2" cstate="print"/>
          <a:srcRect/>
          <a:stretch>
            <a:fillRect/>
          </a:stretch>
        </p:blipFill>
        <p:spPr bwMode="auto">
          <a:xfrm>
            <a:off x="838200" y="2209800"/>
            <a:ext cx="1238250" cy="4219575"/>
          </a:xfrm>
          <a:prstGeom prst="rect">
            <a:avLst/>
          </a:prstGeom>
          <a:noFill/>
        </p:spPr>
      </p:pic>
      <p:pic>
        <p:nvPicPr>
          <p:cNvPr id="16388" name="Picture 4" descr="http://t2.gstatic.com/images?q=tbn:ANd9GcQJ-3ofKjpjaL6WVJTBZ-fa1rO65ouwaKR8T-_ChbdMpnV04OqEwar01NHP_Q"/>
          <p:cNvPicPr>
            <a:picLocks noChangeAspect="1" noChangeArrowheads="1"/>
          </p:cNvPicPr>
          <p:nvPr/>
        </p:nvPicPr>
        <p:blipFill>
          <a:blip r:embed="rId3" cstate="print"/>
          <a:srcRect/>
          <a:stretch>
            <a:fillRect/>
          </a:stretch>
        </p:blipFill>
        <p:spPr bwMode="auto">
          <a:xfrm rot="16200000">
            <a:off x="3881438" y="2900363"/>
            <a:ext cx="2143125" cy="3810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Personne qui donne la première impulsion; qui en provoque la création, la réalisation</a:t>
            </a:r>
            <a:endParaRPr lang="fr-FR" dirty="0"/>
          </a:p>
        </p:txBody>
      </p:sp>
      <p:sp>
        <p:nvSpPr>
          <p:cNvPr id="2" name="Title 1"/>
          <p:cNvSpPr>
            <a:spLocks noGrp="1"/>
          </p:cNvSpPr>
          <p:nvPr>
            <p:ph type="title"/>
          </p:nvPr>
        </p:nvSpPr>
        <p:spPr/>
        <p:txBody>
          <a:bodyPr/>
          <a:lstStyle/>
          <a:p>
            <a:r>
              <a:rPr lang="en-US" dirty="0" err="1" smtClean="0"/>
              <a:t>Promoteur</a:t>
            </a:r>
            <a:r>
              <a:rPr lang="en-US" dirty="0" smtClean="0"/>
              <a:t> (n)</a:t>
            </a:r>
            <a:endParaRPr lang="en-US" dirty="0"/>
          </a:p>
        </p:txBody>
      </p:sp>
      <p:pic>
        <p:nvPicPr>
          <p:cNvPr id="12290" name="Picture 2" descr="http://eldonbeard.com/wp-content/uploads/2011/02/network-marketing-opportunity-stand-out.jpg?9707a5"/>
          <p:cNvPicPr>
            <a:picLocks noChangeAspect="1" noChangeArrowheads="1"/>
          </p:cNvPicPr>
          <p:nvPr/>
        </p:nvPicPr>
        <p:blipFill>
          <a:blip r:embed="rId2" cstate="print"/>
          <a:srcRect/>
          <a:stretch>
            <a:fillRect/>
          </a:stretch>
        </p:blipFill>
        <p:spPr bwMode="auto">
          <a:xfrm>
            <a:off x="685799" y="2590800"/>
            <a:ext cx="2750533" cy="2057400"/>
          </a:xfrm>
          <a:prstGeom prst="rect">
            <a:avLst/>
          </a:prstGeom>
          <a:noFill/>
        </p:spPr>
      </p:pic>
      <p:pic>
        <p:nvPicPr>
          <p:cNvPr id="12292" name="Picture 4" descr="http://saleshq.monster.com/nfs/saleshq/attachment_images/0006/2561/promotion_crop380w.jpg?1261078165"/>
          <p:cNvPicPr>
            <a:picLocks noChangeAspect="1" noChangeArrowheads="1"/>
          </p:cNvPicPr>
          <p:nvPr/>
        </p:nvPicPr>
        <p:blipFill>
          <a:blip r:embed="rId3" cstate="print"/>
          <a:srcRect/>
          <a:stretch>
            <a:fillRect/>
          </a:stretch>
        </p:blipFill>
        <p:spPr bwMode="auto">
          <a:xfrm>
            <a:off x="4419600" y="3581400"/>
            <a:ext cx="3619500" cy="23812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Qui n’a, qui ne porte aucun intérêt matériel ou moral; qui n’agit pas par intérêt personnel; qui pense aux autres</a:t>
            </a:r>
            <a:endParaRPr lang="fr-FR" dirty="0"/>
          </a:p>
        </p:txBody>
      </p:sp>
      <p:sp>
        <p:nvSpPr>
          <p:cNvPr id="2" name="Title 1"/>
          <p:cNvSpPr>
            <a:spLocks noGrp="1"/>
          </p:cNvSpPr>
          <p:nvPr>
            <p:ph type="title"/>
          </p:nvPr>
        </p:nvSpPr>
        <p:spPr/>
        <p:txBody>
          <a:bodyPr/>
          <a:lstStyle/>
          <a:p>
            <a:r>
              <a:rPr lang="fr-FR" dirty="0" smtClean="0"/>
              <a:t>Désintéressé (</a:t>
            </a:r>
            <a:r>
              <a:rPr lang="fr-FR" dirty="0" err="1" smtClean="0"/>
              <a:t>adj</a:t>
            </a:r>
            <a:r>
              <a:rPr lang="fr-FR" dirty="0" smtClean="0"/>
              <a:t>)</a:t>
            </a:r>
            <a:endParaRPr lang="fr-FR" dirty="0"/>
          </a:p>
        </p:txBody>
      </p:sp>
      <p:pic>
        <p:nvPicPr>
          <p:cNvPr id="10242" name="Picture 2" descr="http://meltedeye.com/wp-content/uploads/2011/07/dooropenpic.jpg"/>
          <p:cNvPicPr>
            <a:picLocks noChangeAspect="1" noChangeArrowheads="1"/>
          </p:cNvPicPr>
          <p:nvPr/>
        </p:nvPicPr>
        <p:blipFill>
          <a:blip r:embed="rId2" cstate="print"/>
          <a:srcRect/>
          <a:stretch>
            <a:fillRect/>
          </a:stretch>
        </p:blipFill>
        <p:spPr bwMode="auto">
          <a:xfrm>
            <a:off x="3429000" y="2971800"/>
            <a:ext cx="3699682" cy="26193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De lancer des bombes ou des obus </a:t>
            </a:r>
            <a:endParaRPr lang="fr-FR" dirty="0"/>
          </a:p>
        </p:txBody>
      </p:sp>
      <p:sp>
        <p:nvSpPr>
          <p:cNvPr id="2" name="Title 1"/>
          <p:cNvSpPr>
            <a:spLocks noGrp="1"/>
          </p:cNvSpPr>
          <p:nvPr>
            <p:ph type="title"/>
          </p:nvPr>
        </p:nvSpPr>
        <p:spPr/>
        <p:txBody>
          <a:bodyPr/>
          <a:lstStyle/>
          <a:p>
            <a:r>
              <a:rPr lang="en-US" dirty="0" err="1" smtClean="0"/>
              <a:t>Bombardements</a:t>
            </a:r>
            <a:r>
              <a:rPr lang="en-US" dirty="0" smtClean="0"/>
              <a:t> (n)</a:t>
            </a:r>
            <a:endParaRPr lang="en-US" dirty="0"/>
          </a:p>
        </p:txBody>
      </p:sp>
      <p:pic>
        <p:nvPicPr>
          <p:cNvPr id="8194" name="Picture 2" descr="http://assets.cgsociety.org/challenge/entries/7/4669/4669_1105871117_large_tiff.jpg"/>
          <p:cNvPicPr>
            <a:picLocks noChangeAspect="1" noChangeArrowheads="1"/>
          </p:cNvPicPr>
          <p:nvPr/>
        </p:nvPicPr>
        <p:blipFill>
          <a:blip r:embed="rId2" cstate="print"/>
          <a:srcRect/>
          <a:stretch>
            <a:fillRect/>
          </a:stretch>
        </p:blipFill>
        <p:spPr bwMode="auto">
          <a:xfrm>
            <a:off x="2971800" y="2743200"/>
            <a:ext cx="4876800" cy="289763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S’arrêter, rester en un lieu, habiter</a:t>
            </a:r>
            <a:endParaRPr lang="fr-FR" dirty="0"/>
          </a:p>
        </p:txBody>
      </p:sp>
      <p:sp>
        <p:nvSpPr>
          <p:cNvPr id="2" name="Title 1"/>
          <p:cNvSpPr>
            <a:spLocks noGrp="1"/>
          </p:cNvSpPr>
          <p:nvPr>
            <p:ph type="title"/>
          </p:nvPr>
        </p:nvSpPr>
        <p:spPr/>
        <p:txBody>
          <a:bodyPr/>
          <a:lstStyle/>
          <a:p>
            <a:r>
              <a:rPr lang="fr-FR" dirty="0" smtClean="0"/>
              <a:t>Demeurer (v)</a:t>
            </a:r>
            <a:endParaRPr lang="fr-FR" dirty="0"/>
          </a:p>
        </p:txBody>
      </p:sp>
      <p:pic>
        <p:nvPicPr>
          <p:cNvPr id="7170" name="Picture 2" descr="http://www.destinationsdreamsanddogs.com/wp-content/uploads/2010/08/timeout.jpg"/>
          <p:cNvPicPr>
            <a:picLocks noChangeAspect="1" noChangeArrowheads="1"/>
          </p:cNvPicPr>
          <p:nvPr/>
        </p:nvPicPr>
        <p:blipFill>
          <a:blip r:embed="rId2" cstate="print"/>
          <a:srcRect/>
          <a:stretch>
            <a:fillRect/>
          </a:stretch>
        </p:blipFill>
        <p:spPr bwMode="auto">
          <a:xfrm>
            <a:off x="6019800" y="2590800"/>
            <a:ext cx="2499589" cy="37338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Qui produit une commotion violente, qui ébranle </a:t>
            </a:r>
            <a:endParaRPr lang="fr-FR" dirty="0"/>
          </a:p>
        </p:txBody>
      </p:sp>
      <p:sp>
        <p:nvSpPr>
          <p:cNvPr id="2" name="Title 1"/>
          <p:cNvSpPr>
            <a:spLocks noGrp="1"/>
          </p:cNvSpPr>
          <p:nvPr>
            <p:ph type="title"/>
          </p:nvPr>
        </p:nvSpPr>
        <p:spPr/>
        <p:txBody>
          <a:bodyPr/>
          <a:lstStyle/>
          <a:p>
            <a:r>
              <a:rPr lang="fr-FR" dirty="0" smtClean="0"/>
              <a:t>D’étonnant (</a:t>
            </a:r>
            <a:r>
              <a:rPr lang="fr-FR" dirty="0" err="1" smtClean="0"/>
              <a:t>adj</a:t>
            </a:r>
            <a:r>
              <a:rPr lang="fr-FR" dirty="0" smtClean="0"/>
              <a:t>) </a:t>
            </a:r>
            <a:endParaRPr lang="fr-FR" dirty="0"/>
          </a:p>
        </p:txBody>
      </p:sp>
      <p:pic>
        <p:nvPicPr>
          <p:cNvPr id="6146" name="Picture 2" descr="http://www.clipartguide.com/_named_clipart_images/0511-0905-2605-2036_Guy_Trying_to_Break_Up_a_Fight_clipart_image.jpg"/>
          <p:cNvPicPr>
            <a:picLocks noChangeAspect="1" noChangeArrowheads="1"/>
          </p:cNvPicPr>
          <p:nvPr/>
        </p:nvPicPr>
        <p:blipFill>
          <a:blip r:embed="rId2" cstate="print"/>
          <a:srcRect/>
          <a:stretch>
            <a:fillRect/>
          </a:stretch>
        </p:blipFill>
        <p:spPr bwMode="auto">
          <a:xfrm>
            <a:off x="2362200" y="2209800"/>
            <a:ext cx="3333750" cy="329565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Travailler, agir</a:t>
            </a:r>
            <a:endParaRPr lang="fr-FR" dirty="0"/>
          </a:p>
        </p:txBody>
      </p:sp>
      <p:sp>
        <p:nvSpPr>
          <p:cNvPr id="2" name="Title 1"/>
          <p:cNvSpPr>
            <a:spLocks noGrp="1"/>
          </p:cNvSpPr>
          <p:nvPr>
            <p:ph type="title"/>
          </p:nvPr>
        </p:nvSpPr>
        <p:spPr/>
        <p:txBody>
          <a:bodyPr/>
          <a:lstStyle/>
          <a:p>
            <a:r>
              <a:rPr lang="en-US" dirty="0" err="1" smtClean="0"/>
              <a:t>D’oeuvrer</a:t>
            </a:r>
            <a:r>
              <a:rPr lang="en-US" dirty="0" smtClean="0"/>
              <a:t> (v)</a:t>
            </a:r>
            <a:endParaRPr lang="en-US" dirty="0"/>
          </a:p>
        </p:txBody>
      </p:sp>
      <p:pic>
        <p:nvPicPr>
          <p:cNvPr id="5122" name="Picture 2" descr="http://www.wackystock.com/details/5252-man-typing-on-a-computer-keyboard-in-his-office-at-work-clipart-by-dennis-cox-at-wackystock.jpg"/>
          <p:cNvPicPr>
            <a:picLocks noChangeAspect="1" noChangeArrowheads="1"/>
          </p:cNvPicPr>
          <p:nvPr/>
        </p:nvPicPr>
        <p:blipFill>
          <a:blip r:embed="rId2" cstate="print"/>
          <a:srcRect/>
          <a:stretch>
            <a:fillRect/>
          </a:stretch>
        </p:blipFill>
        <p:spPr bwMode="auto">
          <a:xfrm>
            <a:off x="3886200" y="1905000"/>
            <a:ext cx="3810000" cy="3810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Jeu</a:t>
            </a:r>
            <a:r>
              <a:rPr lang="en-US" dirty="0" smtClean="0"/>
              <a:t>!!!</a:t>
            </a:r>
            <a:endParaRPr lang="en-US" dirty="0"/>
          </a:p>
        </p:txBody>
      </p:sp>
      <p:pic>
        <p:nvPicPr>
          <p:cNvPr id="3074" name="Picture 2" descr="http://www.balddog.com.au/images/illustration/cartoon_horse.gif"/>
          <p:cNvPicPr>
            <a:picLocks noChangeAspect="1" noChangeArrowheads="1"/>
          </p:cNvPicPr>
          <p:nvPr/>
        </p:nvPicPr>
        <p:blipFill>
          <a:blip r:embed="rId2" cstate="print"/>
          <a:srcRect/>
          <a:stretch>
            <a:fillRect/>
          </a:stretch>
        </p:blipFill>
        <p:spPr bwMode="auto">
          <a:xfrm>
            <a:off x="7162800" y="4495800"/>
            <a:ext cx="1693069" cy="2057400"/>
          </a:xfrm>
          <a:prstGeom prst="rect">
            <a:avLst/>
          </a:prstGeom>
          <a:noFill/>
        </p:spPr>
      </p:pic>
      <p:sp>
        <p:nvSpPr>
          <p:cNvPr id="4" name="TextBox 3"/>
          <p:cNvSpPr txBox="1"/>
          <p:nvPr/>
        </p:nvSpPr>
        <p:spPr>
          <a:xfrm>
            <a:off x="762000" y="1600200"/>
            <a:ext cx="5181600" cy="461665"/>
          </a:xfrm>
          <a:prstGeom prst="rect">
            <a:avLst/>
          </a:prstGeom>
          <a:noFill/>
        </p:spPr>
        <p:txBody>
          <a:bodyPr wrap="square" rtlCol="0">
            <a:spAutoFit/>
          </a:bodyPr>
          <a:lstStyle/>
          <a:p>
            <a:r>
              <a:rPr lang="fr-FR" sz="2400" dirty="0" smtClean="0"/>
              <a:t>Etudiez les mots pour deux minutes!!</a:t>
            </a:r>
            <a:endParaRPr lang="fr-FR" sz="2400" dirty="0"/>
          </a:p>
        </p:txBody>
      </p:sp>
      <p:sp>
        <p:nvSpPr>
          <p:cNvPr id="5" name="TextBox 4"/>
          <p:cNvSpPr txBox="1"/>
          <p:nvPr/>
        </p:nvSpPr>
        <p:spPr>
          <a:xfrm>
            <a:off x="914400" y="2514600"/>
            <a:ext cx="6934200" cy="2308324"/>
          </a:xfrm>
          <a:prstGeom prst="rect">
            <a:avLst/>
          </a:prstGeom>
          <a:noFill/>
        </p:spPr>
        <p:txBody>
          <a:bodyPr wrap="square" rtlCol="0">
            <a:spAutoFit/>
          </a:bodyPr>
          <a:lstStyle/>
          <a:p>
            <a:r>
              <a:rPr lang="fr-FR" sz="2400" dirty="0" smtClean="0"/>
              <a:t>Il y a une course!  Chaque groupe choisi un cheval.  Madeline et moi, nous parlons une définition et vous écrivez le mot correcte.  La première groupe qui écrivez le mot correcte, le cheval se déplace deux places.  Les reste du groupes qui écrivent le mot correcte, le cheval se déplace une place.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fr-FR" dirty="0" smtClean="0"/>
              <a:t>Lisez l’article!</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FR" dirty="0" smtClean="0"/>
              <a:t>A votre opinion, qu’est-ce que la définition de Jour du Souvenir?</a:t>
            </a:r>
          </a:p>
          <a:p>
            <a:r>
              <a:rPr lang="fr-FR" dirty="0" smtClean="0"/>
              <a:t>Quelle types de célébrations est-ce que des personnes ont pour la fête? </a:t>
            </a:r>
          </a:p>
          <a:p>
            <a:r>
              <a:rPr lang="fr-FR" dirty="0" smtClean="0"/>
              <a:t>Dans votre vie, est-ce qu’il y a une personne qui a participé dans une guerre?  </a:t>
            </a:r>
            <a:endParaRPr lang="fr-FR" dirty="0"/>
          </a:p>
        </p:txBody>
      </p:sp>
      <p:sp>
        <p:nvSpPr>
          <p:cNvPr id="3" name="Title 2"/>
          <p:cNvSpPr>
            <a:spLocks noGrp="1"/>
          </p:cNvSpPr>
          <p:nvPr>
            <p:ph type="title"/>
          </p:nvPr>
        </p:nvSpPr>
        <p:spPr/>
        <p:txBody>
          <a:bodyPr/>
          <a:lstStyle/>
          <a:p>
            <a:r>
              <a:rPr lang="fr-FR" dirty="0" smtClean="0"/>
              <a:t>Questions pour Discussion</a:t>
            </a: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fr-FR" dirty="0" smtClean="0"/>
              <a:t>Les Questions</a:t>
            </a:r>
            <a:endParaRPr lang="fr-F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514350" indent="-514350">
              <a:buFont typeface="+mj-lt"/>
              <a:buAutoNum type="alphaUcPeriod"/>
            </a:pPr>
            <a:r>
              <a:rPr lang="fr-FR" dirty="0" smtClean="0"/>
              <a:t>7 mais; célébré que la </a:t>
            </a:r>
            <a:r>
              <a:rPr lang="fr-FR" dirty="0" err="1" smtClean="0"/>
              <a:t>Women’s</a:t>
            </a:r>
            <a:r>
              <a:rPr lang="fr-FR" dirty="0" smtClean="0"/>
              <a:t> </a:t>
            </a:r>
            <a:r>
              <a:rPr lang="fr-FR" dirty="0" err="1" smtClean="0"/>
              <a:t>Cooperative</a:t>
            </a:r>
            <a:r>
              <a:rPr lang="fr-FR" dirty="0" smtClean="0"/>
              <a:t> </a:t>
            </a:r>
            <a:r>
              <a:rPr lang="fr-FR" dirty="0" err="1" smtClean="0"/>
              <a:t>Guild</a:t>
            </a:r>
            <a:r>
              <a:rPr lang="fr-FR" dirty="0" smtClean="0"/>
              <a:t> à lancé la campagne du coquelicot blanc</a:t>
            </a:r>
          </a:p>
          <a:p>
            <a:pPr marL="514350" indent="-514350">
              <a:buFont typeface="+mj-lt"/>
              <a:buAutoNum type="alphaUcPeriod"/>
            </a:pPr>
            <a:r>
              <a:rPr lang="fr-FR" dirty="0" smtClean="0"/>
              <a:t>11 novembre; marquant la fin de la Première Guerre</a:t>
            </a:r>
          </a:p>
          <a:p>
            <a:pPr marL="514350" indent="-514350">
              <a:buFont typeface="+mj-lt"/>
              <a:buAutoNum type="alphaUcPeriod"/>
            </a:pPr>
            <a:r>
              <a:rPr lang="fr-FR" dirty="0" smtClean="0"/>
              <a:t>7 mais; Canada adopté la campagne du « coquelicot » rouge</a:t>
            </a:r>
          </a:p>
          <a:p>
            <a:pPr marL="514350" indent="-514350">
              <a:buFont typeface="+mj-lt"/>
              <a:buAutoNum type="alphaUcPeriod"/>
            </a:pPr>
            <a:r>
              <a:rPr lang="fr-FR" dirty="0" smtClean="0"/>
              <a:t>11 novembre; célébré le combat en Afghanistan</a:t>
            </a:r>
            <a:endParaRPr lang="fr-FR" dirty="0"/>
          </a:p>
        </p:txBody>
      </p:sp>
      <p:sp>
        <p:nvSpPr>
          <p:cNvPr id="3" name="Title 2"/>
          <p:cNvSpPr>
            <a:spLocks noGrp="1"/>
          </p:cNvSpPr>
          <p:nvPr>
            <p:ph type="title"/>
          </p:nvPr>
        </p:nvSpPr>
        <p:spPr/>
        <p:txBody>
          <a:bodyPr>
            <a:normAutofit fontScale="90000"/>
          </a:bodyPr>
          <a:lstStyle/>
          <a:p>
            <a:r>
              <a:rPr lang="fr-FR" dirty="0" smtClean="0"/>
              <a:t>Qu’est-ce que la date que Jour du Souvenir a célébré? Pourquoi?</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fr-FR" dirty="0" smtClean="0"/>
              <a:t>Les soldats pendant la Première Guerre mondiale</a:t>
            </a:r>
          </a:p>
          <a:p>
            <a:pPr marL="514350" indent="-514350">
              <a:buFont typeface="+mj-lt"/>
              <a:buAutoNum type="alphaUcPeriod"/>
            </a:pPr>
            <a:r>
              <a:rPr lang="fr-FR" dirty="0" smtClean="0"/>
              <a:t>Les mères qui ont perdu les fils</a:t>
            </a:r>
          </a:p>
          <a:p>
            <a:pPr marL="514350" indent="-514350">
              <a:buFont typeface="+mj-lt"/>
              <a:buAutoNum type="alphaUcPeriod"/>
            </a:pPr>
            <a:r>
              <a:rPr lang="fr-FR" dirty="0" smtClean="0"/>
              <a:t>La jeunesse </a:t>
            </a:r>
          </a:p>
          <a:p>
            <a:pPr marL="514350" indent="-514350">
              <a:buFont typeface="+mj-lt"/>
              <a:buAutoNum type="alphaUcPeriod"/>
            </a:pPr>
            <a:r>
              <a:rPr lang="fr-FR" dirty="0" smtClean="0"/>
              <a:t>La poème est pour pas personne!</a:t>
            </a:r>
          </a:p>
        </p:txBody>
      </p:sp>
      <p:sp>
        <p:nvSpPr>
          <p:cNvPr id="3" name="Title 2"/>
          <p:cNvSpPr>
            <a:spLocks noGrp="1"/>
          </p:cNvSpPr>
          <p:nvPr>
            <p:ph type="title"/>
          </p:nvPr>
        </p:nvSpPr>
        <p:spPr/>
        <p:txBody>
          <a:bodyPr>
            <a:normAutofit fontScale="90000"/>
          </a:bodyPr>
          <a:lstStyle/>
          <a:p>
            <a:r>
              <a:rPr lang="fr-FR" dirty="0" smtClean="0"/>
              <a:t>Qui est la groupe de personnes pour la poème qui a été écrit en mai 1915?</a:t>
            </a: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lstStyle/>
          <a:p>
            <a:pPr marL="514350" indent="-514350">
              <a:buFont typeface="+mj-lt"/>
              <a:buAutoNum type="alphaUcPeriod"/>
            </a:pPr>
            <a:r>
              <a:rPr lang="fr-FR" dirty="0" smtClean="0"/>
              <a:t>Un conduit en robot programme </a:t>
            </a:r>
          </a:p>
          <a:p>
            <a:pPr marL="514350" indent="-514350">
              <a:buFont typeface="+mj-lt"/>
              <a:buAutoNum type="alphaUcPeriod"/>
            </a:pPr>
            <a:r>
              <a:rPr lang="fr-FR" dirty="0" smtClean="0"/>
              <a:t>Ce n’est pas possible…</a:t>
            </a:r>
          </a:p>
          <a:p>
            <a:pPr marL="514350" indent="-514350">
              <a:buFont typeface="+mj-lt"/>
              <a:buAutoNum type="alphaUcPeriod"/>
            </a:pPr>
            <a:r>
              <a:rPr lang="fr-FR" dirty="0" smtClean="0"/>
              <a:t>Bombardait des villes avec beaucoup des soldats</a:t>
            </a:r>
          </a:p>
          <a:p>
            <a:pPr marL="514350" indent="-514350">
              <a:buNone/>
            </a:pPr>
            <a:endParaRPr lang="fr-FR" dirty="0" smtClean="0"/>
          </a:p>
          <a:p>
            <a:pPr marL="514350" indent="-514350">
              <a:buFont typeface="+mj-lt"/>
              <a:buAutoNum type="alphaUcPeriod"/>
            </a:pP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La solution pour provoque de grandes destructions, selon de Howard </a:t>
            </a:r>
            <a:r>
              <a:rPr lang="fr-FR" dirty="0" err="1" smtClean="0"/>
              <a:t>Zinn</a:t>
            </a:r>
            <a:r>
              <a:rPr lang="fr-FR" dirty="0" smtClean="0"/>
              <a:t>, est quoi?</a:t>
            </a: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572000"/>
          </a:xfrm>
        </p:spPr>
        <p:txBody>
          <a:bodyPr/>
          <a:lstStyle/>
          <a:p>
            <a:pPr marL="514350" indent="-514350">
              <a:buFont typeface="+mj-lt"/>
              <a:buAutoNum type="alphaUcPeriod"/>
            </a:pPr>
            <a:r>
              <a:rPr lang="fr-FR" dirty="0" smtClean="0"/>
              <a:t>Le Canada</a:t>
            </a:r>
          </a:p>
          <a:p>
            <a:pPr marL="514350" indent="-514350">
              <a:buFont typeface="+mj-lt"/>
              <a:buAutoNum type="alphaUcPeriod"/>
            </a:pPr>
            <a:r>
              <a:rPr lang="fr-FR" dirty="0" smtClean="0"/>
              <a:t>Les Etats-Unis</a:t>
            </a:r>
          </a:p>
          <a:p>
            <a:pPr marL="514350" indent="-514350">
              <a:buFont typeface="+mj-lt"/>
              <a:buAutoNum type="alphaUcPeriod"/>
            </a:pPr>
            <a:r>
              <a:rPr lang="fr-FR" dirty="0" smtClean="0"/>
              <a:t>Le Japon</a:t>
            </a:r>
          </a:p>
          <a:p>
            <a:pPr marL="514350" indent="-514350">
              <a:buFont typeface="+mj-lt"/>
              <a:buAutoNum type="alphaUcPeriod"/>
            </a:pPr>
            <a:r>
              <a:rPr lang="fr-FR" dirty="0" smtClean="0"/>
              <a:t>L’Allemagne </a:t>
            </a: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Expliquez la campagne du « coquelicot »rouge.  Quelle est la première pays qui adopté la campagne?</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lstStyle/>
          <a:p>
            <a:pPr marL="514350" indent="-514350">
              <a:buFont typeface="+mj-lt"/>
              <a:buAutoNum type="alphaUcPeriod"/>
            </a:pPr>
            <a:r>
              <a:rPr lang="fr-FR" dirty="0" smtClean="0"/>
              <a:t>Non; il représente les soldats qui protégeaient les pays.</a:t>
            </a:r>
          </a:p>
          <a:p>
            <a:pPr marL="514350" indent="-514350">
              <a:buFont typeface="+mj-lt"/>
              <a:buAutoNum type="alphaUcPeriod"/>
            </a:pPr>
            <a:r>
              <a:rPr lang="fr-FR" dirty="0" smtClean="0"/>
              <a:t>Oui; il ne représente pas les soldats morts.</a:t>
            </a:r>
          </a:p>
          <a:p>
            <a:pPr marL="514350" indent="-514350">
              <a:buFont typeface="+mj-lt"/>
              <a:buAutoNum type="alphaUcPeriod"/>
            </a:pPr>
            <a:r>
              <a:rPr lang="fr-FR" dirty="0" smtClean="0"/>
              <a:t>Non; c’est une symbole pour les soldats morts et pour les familles.</a:t>
            </a:r>
          </a:p>
          <a:p>
            <a:pPr marL="514350" indent="-514350">
              <a:buFont typeface="+mj-lt"/>
              <a:buAutoNum type="alphaUcPeriod"/>
            </a:pPr>
            <a:r>
              <a:rPr lang="fr-FR" dirty="0" smtClean="0"/>
              <a:t>Oui; c’est une opération de marketing pour recruter la prochaine génération.</a:t>
            </a:r>
          </a:p>
          <a:p>
            <a:pPr marL="514350" indent="-514350">
              <a:buFont typeface="+mj-lt"/>
              <a:buAutoNum type="alphaUcPeriod"/>
            </a:pPr>
            <a:endParaRPr lang="fr-FR" dirty="0" smtClean="0"/>
          </a:p>
          <a:p>
            <a:pPr marL="514350" indent="-514350">
              <a:buFont typeface="+mj-lt"/>
              <a:buAutoNum type="alphaUcPeriod"/>
            </a:pP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Est-ce que Dan Murphy furieuse avec l’idée de « coquelicot » rouge? Pourquoi ou pourquoi pas?</a:t>
            </a: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http://www.youtube.com/watch?v=diGPgLSTk9s&amp;feature=related</a:t>
            </a:r>
            <a:endParaRPr lang="en-US" dirty="0" smtClean="0"/>
          </a:p>
          <a:p>
            <a:pPr>
              <a:buNone/>
            </a:pPr>
            <a:endParaRPr lang="en-US" dirty="0" smtClean="0"/>
          </a:p>
        </p:txBody>
      </p:sp>
      <p:sp>
        <p:nvSpPr>
          <p:cNvPr id="3" name="Title 2"/>
          <p:cNvSpPr>
            <a:spLocks noGrp="1"/>
          </p:cNvSpPr>
          <p:nvPr>
            <p:ph type="title"/>
          </p:nvPr>
        </p:nvSpPr>
        <p:spPr/>
        <p:txBody>
          <a:bodyPr/>
          <a:lstStyle/>
          <a:p>
            <a:r>
              <a:rPr dirty="0" smtClean="0"/>
              <a:t>Vidéo et Questions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en-US" dirty="0" smtClean="0"/>
              <a:t>Vietnam</a:t>
            </a:r>
          </a:p>
          <a:p>
            <a:pPr marL="514350" indent="-514350">
              <a:buFont typeface="+mj-lt"/>
              <a:buAutoNum type="alphaUcPeriod"/>
            </a:pPr>
            <a:r>
              <a:rPr lang="en-US" dirty="0" smtClean="0"/>
              <a:t>Afghanistan</a:t>
            </a:r>
          </a:p>
          <a:p>
            <a:pPr marL="514350" indent="-514350">
              <a:buFont typeface="+mj-lt"/>
              <a:buAutoNum type="alphaUcPeriod"/>
            </a:pPr>
            <a:r>
              <a:rPr lang="en-US" dirty="0" smtClean="0"/>
              <a:t>Le premier guerre </a:t>
            </a:r>
            <a:r>
              <a:rPr lang="en-US" dirty="0" err="1" smtClean="0"/>
              <a:t>mondiale</a:t>
            </a:r>
            <a:endParaRPr lang="en-US" dirty="0" smtClean="0"/>
          </a:p>
          <a:p>
            <a:pPr marL="514350" indent="-514350">
              <a:buFont typeface="+mj-lt"/>
              <a:buAutoNum type="alphaUcPeriod"/>
            </a:pPr>
            <a:r>
              <a:rPr lang="en-US" dirty="0" smtClean="0"/>
              <a:t>Le </a:t>
            </a:r>
            <a:r>
              <a:rPr lang="en-US" dirty="0" err="1" smtClean="0"/>
              <a:t>douziéme</a:t>
            </a:r>
            <a:r>
              <a:rPr lang="en-US" dirty="0" smtClean="0"/>
              <a:t> guerre </a:t>
            </a:r>
            <a:r>
              <a:rPr lang="en-US" dirty="0" err="1" smtClean="0"/>
              <a:t>mondiale</a:t>
            </a:r>
            <a:endParaRPr lang="en-US" dirty="0" smtClean="0"/>
          </a:p>
        </p:txBody>
      </p:sp>
      <p:sp>
        <p:nvSpPr>
          <p:cNvPr id="3" name="Title 2"/>
          <p:cNvSpPr>
            <a:spLocks noGrp="1"/>
          </p:cNvSpPr>
          <p:nvPr>
            <p:ph type="title"/>
          </p:nvPr>
        </p:nvSpPr>
        <p:spPr/>
        <p:txBody>
          <a:bodyPr>
            <a:normAutofit fontScale="90000"/>
          </a:bodyPr>
          <a:lstStyle/>
          <a:p>
            <a:r>
              <a:rPr dirty="0" smtClean="0"/>
              <a:t>Quelle guerre est le sujet de cet vidéo?</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en-US" dirty="0" smtClean="0"/>
              <a:t>Prier pour les </a:t>
            </a:r>
            <a:r>
              <a:rPr lang="en-US" dirty="0" err="1" smtClean="0"/>
              <a:t>guerres</a:t>
            </a:r>
            <a:endParaRPr lang="en-US" dirty="0" smtClean="0"/>
          </a:p>
          <a:p>
            <a:pPr marL="514350" indent="-514350">
              <a:buFont typeface="+mj-lt"/>
              <a:buAutoNum type="alphaUcPeriod"/>
            </a:pPr>
            <a:r>
              <a:rPr lang="en-US" dirty="0" smtClean="0"/>
              <a:t>Prier pour du </a:t>
            </a:r>
            <a:r>
              <a:rPr lang="en-US" dirty="0" err="1" smtClean="0"/>
              <a:t>paix</a:t>
            </a:r>
            <a:endParaRPr lang="en-US" dirty="0" smtClean="0"/>
          </a:p>
          <a:p>
            <a:pPr marL="514350" indent="-514350">
              <a:buFont typeface="+mj-lt"/>
              <a:buAutoNum type="alphaUcPeriod"/>
            </a:pPr>
            <a:r>
              <a:rPr lang="en-US" dirty="0" err="1" smtClean="0"/>
              <a:t>Reflifchir</a:t>
            </a:r>
            <a:r>
              <a:rPr lang="en-US" dirty="0" smtClean="0"/>
              <a:t> pour les </a:t>
            </a:r>
            <a:r>
              <a:rPr lang="en-US" dirty="0" err="1" smtClean="0"/>
              <a:t>soldats</a:t>
            </a:r>
            <a:endParaRPr lang="en-US" dirty="0" smtClean="0"/>
          </a:p>
          <a:p>
            <a:pPr marL="514350" indent="-514350">
              <a:buFont typeface="+mj-lt"/>
              <a:buAutoNum type="alphaUcPeriod"/>
            </a:pPr>
            <a:r>
              <a:rPr lang="en-US" dirty="0" err="1" smtClean="0"/>
              <a:t>Reflichir</a:t>
            </a:r>
            <a:r>
              <a:rPr lang="en-US" dirty="0" smtClean="0"/>
              <a:t> du les </a:t>
            </a:r>
            <a:r>
              <a:rPr lang="en-US" dirty="0" err="1" smtClean="0"/>
              <a:t>guerres</a:t>
            </a:r>
            <a:endParaRPr lang="en-US" dirty="0"/>
          </a:p>
        </p:txBody>
      </p:sp>
      <p:sp>
        <p:nvSpPr>
          <p:cNvPr id="3" name="Title 2"/>
          <p:cNvSpPr>
            <a:spLocks noGrp="1"/>
          </p:cNvSpPr>
          <p:nvPr>
            <p:ph type="title"/>
          </p:nvPr>
        </p:nvSpPr>
        <p:spPr/>
        <p:txBody>
          <a:bodyPr>
            <a:normAutofit fontScale="90000"/>
          </a:bodyPr>
          <a:lstStyle/>
          <a:p>
            <a:r>
              <a:rPr dirty="0" smtClean="0"/>
              <a:t>L'homme à l'église pense qu'il faut ______ pour cet fete?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en-US" dirty="0" err="1" smtClean="0"/>
              <a:t>Ils</a:t>
            </a:r>
            <a:r>
              <a:rPr lang="en-US" dirty="0" smtClean="0"/>
              <a:t> </a:t>
            </a:r>
            <a:r>
              <a:rPr lang="en-US" dirty="0" err="1" smtClean="0"/>
              <a:t>marchent</a:t>
            </a:r>
            <a:r>
              <a:rPr lang="en-US" dirty="0" smtClean="0"/>
              <a:t> ensemble.</a:t>
            </a:r>
          </a:p>
          <a:p>
            <a:pPr marL="514350" indent="-514350">
              <a:buFont typeface="+mj-lt"/>
              <a:buAutoNum type="alphaUcPeriod"/>
            </a:pPr>
            <a:r>
              <a:rPr lang="en-US" dirty="0" err="1" smtClean="0"/>
              <a:t>Ils</a:t>
            </a:r>
            <a:r>
              <a:rPr lang="en-US" dirty="0" smtClean="0"/>
              <a:t> assistant </a:t>
            </a:r>
            <a:r>
              <a:rPr lang="en-US" dirty="0" err="1" smtClean="0"/>
              <a:t>église</a:t>
            </a:r>
            <a:r>
              <a:rPr lang="en-US" dirty="0" smtClean="0"/>
              <a:t>.</a:t>
            </a:r>
          </a:p>
          <a:p>
            <a:pPr marL="514350" indent="-514350">
              <a:buFont typeface="+mj-lt"/>
              <a:buAutoNum type="alphaUcPeriod"/>
            </a:pPr>
            <a:r>
              <a:rPr lang="en-US" dirty="0" err="1" smtClean="0"/>
              <a:t>Ils</a:t>
            </a:r>
            <a:r>
              <a:rPr lang="en-US" dirty="0" smtClean="0"/>
              <a:t> </a:t>
            </a:r>
            <a:r>
              <a:rPr lang="en-US" dirty="0" err="1" smtClean="0"/>
              <a:t>reflichent</a:t>
            </a:r>
            <a:r>
              <a:rPr lang="en-US" dirty="0" smtClean="0"/>
              <a:t> de les </a:t>
            </a:r>
            <a:r>
              <a:rPr lang="en-US" dirty="0" err="1" smtClean="0"/>
              <a:t>guerres</a:t>
            </a:r>
            <a:r>
              <a:rPr lang="en-US" dirty="0" smtClean="0"/>
              <a:t>.</a:t>
            </a:r>
          </a:p>
          <a:p>
            <a:pPr marL="514350" indent="-514350">
              <a:buFont typeface="+mj-lt"/>
              <a:buAutoNum type="alphaUcPeriod"/>
            </a:pPr>
            <a:r>
              <a:rPr lang="en-US" dirty="0" err="1" smtClean="0"/>
              <a:t>Toutes</a:t>
            </a:r>
            <a:r>
              <a:rPr lang="en-US" dirty="0" smtClean="0"/>
              <a:t> les </a:t>
            </a:r>
            <a:r>
              <a:rPr lang="en-US" dirty="0" err="1" smtClean="0"/>
              <a:t>respones</a:t>
            </a:r>
            <a:r>
              <a:rPr lang="en-US" dirty="0" smtClean="0"/>
              <a:t>.</a:t>
            </a:r>
          </a:p>
        </p:txBody>
      </p:sp>
      <p:sp>
        <p:nvSpPr>
          <p:cNvPr id="3" name="Title 2"/>
          <p:cNvSpPr>
            <a:spLocks noGrp="1"/>
          </p:cNvSpPr>
          <p:nvPr>
            <p:ph type="title"/>
          </p:nvPr>
        </p:nvSpPr>
        <p:spPr/>
        <p:txBody>
          <a:bodyPr>
            <a:normAutofit fontScale="90000"/>
          </a:bodyPr>
          <a:lstStyle/>
          <a:p>
            <a:r>
              <a:rPr dirty="0" smtClean="0"/>
              <a:t>Qu'est-ce que les soldats faisent pour cet fete?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p:txBody>
          <a:bodyPr/>
          <a:lstStyle/>
          <a:p>
            <a:r>
              <a:rPr lang="en-US" dirty="0" smtClean="0"/>
              <a:t>Vocabulaire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en-US" dirty="0" smtClean="0"/>
              <a:t>A des </a:t>
            </a:r>
            <a:r>
              <a:rPr lang="en-US" dirty="0" err="1" smtClean="0"/>
              <a:t>amis</a:t>
            </a:r>
            <a:r>
              <a:rPr lang="en-US" dirty="0" smtClean="0"/>
              <a:t> </a:t>
            </a:r>
            <a:r>
              <a:rPr lang="en-US" dirty="0" err="1" smtClean="0"/>
              <a:t>dans</a:t>
            </a:r>
            <a:r>
              <a:rPr lang="en-US" dirty="0" smtClean="0"/>
              <a:t> les </a:t>
            </a:r>
            <a:r>
              <a:rPr lang="en-US" dirty="0" err="1" smtClean="0"/>
              <a:t>guerres</a:t>
            </a:r>
            <a:endParaRPr lang="en-US" dirty="0" smtClean="0"/>
          </a:p>
          <a:p>
            <a:pPr marL="514350" indent="-514350">
              <a:buFont typeface="+mj-lt"/>
              <a:buAutoNum type="alphaUcPeriod"/>
            </a:pPr>
            <a:r>
              <a:rPr lang="en-US" dirty="0" err="1" smtClean="0"/>
              <a:t>Veux</a:t>
            </a:r>
            <a:r>
              <a:rPr lang="en-US" dirty="0" smtClean="0"/>
              <a:t> </a:t>
            </a:r>
            <a:r>
              <a:rPr lang="en-US" dirty="0" err="1" smtClean="0"/>
              <a:t>blesser</a:t>
            </a:r>
            <a:r>
              <a:rPr lang="en-US" dirty="0" smtClean="0"/>
              <a:t> les </a:t>
            </a:r>
            <a:r>
              <a:rPr lang="en-US" dirty="0" err="1" smtClean="0"/>
              <a:t>familles</a:t>
            </a:r>
            <a:r>
              <a:rPr lang="en-US" dirty="0" smtClean="0"/>
              <a:t> et  les </a:t>
            </a:r>
            <a:r>
              <a:rPr lang="en-US" dirty="0" err="1" smtClean="0"/>
              <a:t>soldats</a:t>
            </a:r>
            <a:r>
              <a:rPr lang="en-US" dirty="0" smtClean="0"/>
              <a:t> pour </a:t>
            </a:r>
            <a:r>
              <a:rPr lang="en-US" dirty="0" err="1" smtClean="0"/>
              <a:t>leurs</a:t>
            </a:r>
            <a:r>
              <a:rPr lang="en-US" dirty="0" smtClean="0"/>
              <a:t> </a:t>
            </a:r>
            <a:r>
              <a:rPr lang="en-US" dirty="0" err="1" smtClean="0"/>
              <a:t>travaille</a:t>
            </a:r>
            <a:endParaRPr lang="en-US" dirty="0" smtClean="0"/>
          </a:p>
          <a:p>
            <a:pPr marL="514350" indent="-514350">
              <a:buFont typeface="+mj-lt"/>
              <a:buAutoNum type="alphaUcPeriod"/>
            </a:pPr>
            <a:r>
              <a:rPr lang="en-US" dirty="0" err="1" smtClean="0"/>
              <a:t>Est</a:t>
            </a:r>
            <a:r>
              <a:rPr lang="en-US" dirty="0" smtClean="0"/>
              <a:t> </a:t>
            </a:r>
            <a:r>
              <a:rPr lang="en-US" dirty="0" err="1" smtClean="0"/>
              <a:t>catholique</a:t>
            </a:r>
            <a:endParaRPr lang="en-US" dirty="0" smtClean="0"/>
          </a:p>
          <a:p>
            <a:pPr marL="514350" indent="-514350">
              <a:buFont typeface="+mj-lt"/>
              <a:buAutoNum type="alphaUcPeriod"/>
            </a:pPr>
            <a:endParaRPr lang="en-US" dirty="0"/>
          </a:p>
        </p:txBody>
      </p:sp>
      <p:sp>
        <p:nvSpPr>
          <p:cNvPr id="3" name="Title 2"/>
          <p:cNvSpPr>
            <a:spLocks noGrp="1"/>
          </p:cNvSpPr>
          <p:nvPr>
            <p:ph type="title"/>
          </p:nvPr>
        </p:nvSpPr>
        <p:spPr/>
        <p:txBody>
          <a:bodyPr>
            <a:normAutofit fontScale="90000"/>
          </a:bodyPr>
          <a:lstStyle/>
          <a:p>
            <a:r>
              <a:rPr dirty="0" smtClean="0"/>
              <a:t>Le dernier garçon pense que cet fete est important parce qu'il ______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en-US" dirty="0" smtClean="0"/>
              <a:t>Beaucoup de </a:t>
            </a:r>
            <a:r>
              <a:rPr lang="en-US" dirty="0" err="1" smtClean="0"/>
              <a:t>personnes</a:t>
            </a:r>
            <a:r>
              <a:rPr lang="en-US" dirty="0" smtClean="0"/>
              <a:t> </a:t>
            </a:r>
            <a:r>
              <a:rPr lang="en-US" dirty="0" err="1" smtClean="0"/>
              <a:t>aller</a:t>
            </a:r>
            <a:r>
              <a:rPr lang="en-US" dirty="0" smtClean="0"/>
              <a:t> </a:t>
            </a:r>
            <a:r>
              <a:rPr lang="en-US" dirty="0" err="1" smtClean="0"/>
              <a:t>à</a:t>
            </a:r>
            <a:r>
              <a:rPr lang="en-US" dirty="0" smtClean="0"/>
              <a:t> </a:t>
            </a:r>
            <a:r>
              <a:rPr lang="en-US" dirty="0" err="1" smtClean="0"/>
              <a:t>l’église</a:t>
            </a:r>
            <a:r>
              <a:rPr lang="en-US" dirty="0" smtClean="0"/>
              <a:t> pour </a:t>
            </a:r>
            <a:r>
              <a:rPr lang="en-US" dirty="0" err="1" smtClean="0"/>
              <a:t>cet</a:t>
            </a:r>
            <a:r>
              <a:rPr lang="en-US" dirty="0" smtClean="0"/>
              <a:t> fete.</a:t>
            </a:r>
          </a:p>
          <a:p>
            <a:pPr marL="514350" indent="-514350">
              <a:buFont typeface="+mj-lt"/>
              <a:buAutoNum type="alphaUcPeriod"/>
            </a:pPr>
            <a:r>
              <a:rPr lang="en-US" dirty="0" smtClean="0"/>
              <a:t>Le jour du souvenir </a:t>
            </a:r>
            <a:r>
              <a:rPr lang="en-US" dirty="0" err="1" smtClean="0"/>
              <a:t>est</a:t>
            </a:r>
            <a:r>
              <a:rPr lang="en-US" dirty="0" smtClean="0"/>
              <a:t> un fete important en France.</a:t>
            </a:r>
          </a:p>
          <a:p>
            <a:pPr marL="514350" indent="-514350">
              <a:buFont typeface="+mj-lt"/>
              <a:buAutoNum type="alphaUcPeriod"/>
            </a:pPr>
            <a:r>
              <a:rPr lang="en-US" dirty="0" smtClean="0"/>
              <a:t>Les </a:t>
            </a:r>
            <a:r>
              <a:rPr lang="en-US" dirty="0" err="1" smtClean="0"/>
              <a:t>citoyens</a:t>
            </a:r>
            <a:r>
              <a:rPr lang="en-US" dirty="0" smtClean="0"/>
              <a:t> </a:t>
            </a:r>
            <a:r>
              <a:rPr lang="en-US" dirty="0" err="1" smtClean="0"/>
              <a:t>marchent</a:t>
            </a:r>
            <a:r>
              <a:rPr lang="en-US" dirty="0" smtClean="0"/>
              <a:t> pour </a:t>
            </a:r>
            <a:r>
              <a:rPr lang="en-US" dirty="0" err="1" smtClean="0"/>
              <a:t>cet</a:t>
            </a:r>
            <a:r>
              <a:rPr lang="en-US" dirty="0" smtClean="0"/>
              <a:t> fete.</a:t>
            </a:r>
          </a:p>
          <a:p>
            <a:pPr marL="514350" indent="-514350">
              <a:buFont typeface="+mj-lt"/>
              <a:buAutoNum type="alphaUcPeriod"/>
            </a:pPr>
            <a:r>
              <a:rPr lang="en-US" dirty="0" smtClean="0"/>
              <a:t>Les </a:t>
            </a:r>
            <a:r>
              <a:rPr lang="en-US" dirty="0" err="1" smtClean="0"/>
              <a:t>citoyens</a:t>
            </a:r>
            <a:r>
              <a:rPr lang="en-US" dirty="0" smtClean="0"/>
              <a:t> assistant </a:t>
            </a:r>
            <a:r>
              <a:rPr lang="en-US" dirty="0" err="1" smtClean="0"/>
              <a:t>l’église</a:t>
            </a:r>
            <a:r>
              <a:rPr lang="en-US" dirty="0" smtClean="0"/>
              <a:t> pour </a:t>
            </a:r>
            <a:r>
              <a:rPr lang="en-US" dirty="0" err="1" smtClean="0"/>
              <a:t>cet</a:t>
            </a:r>
            <a:r>
              <a:rPr lang="en-US" dirty="0" smtClean="0"/>
              <a:t> fete.</a:t>
            </a:r>
          </a:p>
        </p:txBody>
      </p:sp>
      <p:sp>
        <p:nvSpPr>
          <p:cNvPr id="3" name="Title 2"/>
          <p:cNvSpPr>
            <a:spLocks noGrp="1"/>
          </p:cNvSpPr>
          <p:nvPr>
            <p:ph type="title"/>
          </p:nvPr>
        </p:nvSpPr>
        <p:spPr/>
        <p:txBody>
          <a:bodyPr/>
          <a:lstStyle/>
          <a:p>
            <a:r>
              <a:rPr dirty="0" smtClean="0"/>
              <a:t>Toutes les reponses sont vrai sauf:</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Comment </a:t>
            </a:r>
            <a:r>
              <a:rPr lang="en-US" dirty="0" err="1" smtClean="0"/>
              <a:t>est-ce</a:t>
            </a:r>
            <a:r>
              <a:rPr lang="en-US" dirty="0" smtClean="0"/>
              <a:t> </a:t>
            </a:r>
            <a:r>
              <a:rPr lang="en-US" dirty="0" err="1" smtClean="0"/>
              <a:t>qu’on</a:t>
            </a:r>
            <a:r>
              <a:rPr lang="en-US" dirty="0" smtClean="0"/>
              <a:t> </a:t>
            </a:r>
            <a:r>
              <a:rPr lang="en-US" dirty="0" err="1" smtClean="0"/>
              <a:t>peut</a:t>
            </a:r>
            <a:r>
              <a:rPr lang="en-US" dirty="0" smtClean="0"/>
              <a:t> </a:t>
            </a:r>
            <a:r>
              <a:rPr lang="en-US" dirty="0" err="1" smtClean="0"/>
              <a:t>celebrer</a:t>
            </a:r>
            <a:r>
              <a:rPr lang="en-US" dirty="0" smtClean="0"/>
              <a:t> pour </a:t>
            </a:r>
            <a:r>
              <a:rPr lang="en-US" dirty="0" err="1" smtClean="0"/>
              <a:t>cet</a:t>
            </a:r>
            <a:r>
              <a:rPr lang="en-US" dirty="0" smtClean="0"/>
              <a:t> fete </a:t>
            </a:r>
            <a:r>
              <a:rPr lang="en-US" dirty="0" err="1" smtClean="0"/>
              <a:t>auz</a:t>
            </a:r>
            <a:r>
              <a:rPr lang="en-US" dirty="0" smtClean="0"/>
              <a:t> </a:t>
            </a:r>
            <a:r>
              <a:rPr lang="en-US" dirty="0" err="1" smtClean="0"/>
              <a:t>Etats</a:t>
            </a:r>
            <a:r>
              <a:rPr lang="en-US" dirty="0" smtClean="0"/>
              <a:t> </a:t>
            </a:r>
            <a:r>
              <a:rPr lang="en-US" dirty="0" err="1" smtClean="0"/>
              <a:t>Unis</a:t>
            </a:r>
            <a:r>
              <a:rPr lang="en-US" dirty="0" smtClean="0"/>
              <a:t>?</a:t>
            </a:r>
          </a:p>
          <a:p>
            <a:pPr>
              <a:buNone/>
            </a:pPr>
            <a:endParaRPr lang="en-US" dirty="0" smtClean="0"/>
          </a:p>
          <a:p>
            <a:r>
              <a:rPr lang="en-US" dirty="0" smtClean="0"/>
              <a:t>Comment </a:t>
            </a:r>
            <a:r>
              <a:rPr lang="en-US" dirty="0" err="1" smtClean="0"/>
              <a:t>est-ce</a:t>
            </a:r>
            <a:r>
              <a:rPr lang="en-US" dirty="0" smtClean="0"/>
              <a:t> </a:t>
            </a:r>
            <a:r>
              <a:rPr lang="en-US" dirty="0" err="1" smtClean="0"/>
              <a:t>que</a:t>
            </a:r>
            <a:r>
              <a:rPr lang="en-US" dirty="0" smtClean="0"/>
              <a:t> </a:t>
            </a:r>
            <a:r>
              <a:rPr lang="en-US" dirty="0" err="1" smtClean="0"/>
              <a:t>c’est</a:t>
            </a:r>
            <a:r>
              <a:rPr lang="en-US" dirty="0" smtClean="0"/>
              <a:t> different en France?</a:t>
            </a:r>
          </a:p>
          <a:p>
            <a:pPr>
              <a:buNone/>
            </a:pPr>
            <a:endParaRPr lang="en-US" dirty="0" smtClean="0"/>
          </a:p>
          <a:p>
            <a:r>
              <a:rPr lang="en-US" dirty="0" err="1" smtClean="0"/>
              <a:t>Pourquoi</a:t>
            </a:r>
            <a:r>
              <a:rPr lang="en-US" dirty="0" smtClean="0"/>
              <a:t> </a:t>
            </a:r>
            <a:r>
              <a:rPr lang="en-US" dirty="0" err="1" smtClean="0"/>
              <a:t>est-ce</a:t>
            </a:r>
            <a:r>
              <a:rPr lang="en-US" dirty="0" smtClean="0"/>
              <a:t> </a:t>
            </a:r>
            <a:r>
              <a:rPr lang="en-US" dirty="0" err="1" smtClean="0"/>
              <a:t>que</a:t>
            </a:r>
            <a:r>
              <a:rPr lang="en-US" dirty="0" smtClean="0"/>
              <a:t> </a:t>
            </a:r>
            <a:r>
              <a:rPr lang="en-US" dirty="0" err="1" smtClean="0"/>
              <a:t>l’article</a:t>
            </a:r>
            <a:r>
              <a:rPr lang="en-US" dirty="0" smtClean="0"/>
              <a:t> et le </a:t>
            </a:r>
            <a:r>
              <a:rPr lang="en-US" dirty="0" err="1" smtClean="0"/>
              <a:t>vidéo</a:t>
            </a:r>
            <a:r>
              <a:rPr lang="en-US" dirty="0" smtClean="0"/>
              <a:t> comparable?</a:t>
            </a:r>
            <a:endParaRPr lang="en-US" dirty="0"/>
          </a:p>
        </p:txBody>
      </p:sp>
      <p:sp>
        <p:nvSpPr>
          <p:cNvPr id="3" name="Title 2"/>
          <p:cNvSpPr>
            <a:spLocks noGrp="1"/>
          </p:cNvSpPr>
          <p:nvPr>
            <p:ph type="title"/>
          </p:nvPr>
        </p:nvSpPr>
        <p:spPr/>
        <p:txBody>
          <a:bodyPr/>
          <a:lstStyle/>
          <a:p>
            <a:r>
              <a:rPr dirty="0" smtClean="0"/>
              <a:t>Questions Pour Discussion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fr-FR" dirty="0" smtClean="0"/>
              <a:t>Frapper à plusieurs reprises; donner des coups répètes </a:t>
            </a:r>
          </a:p>
          <a:p>
            <a:endParaRPr lang="fr-FR" dirty="0"/>
          </a:p>
        </p:txBody>
      </p:sp>
      <p:sp>
        <p:nvSpPr>
          <p:cNvPr id="2" name="Title 1"/>
          <p:cNvSpPr>
            <a:spLocks noGrp="1"/>
          </p:cNvSpPr>
          <p:nvPr>
            <p:ph type="title"/>
          </p:nvPr>
        </p:nvSpPr>
        <p:spPr/>
        <p:txBody>
          <a:bodyPr/>
          <a:lstStyle/>
          <a:p>
            <a:r>
              <a:rPr lang="en-US" dirty="0" err="1" smtClean="0"/>
              <a:t>Battre</a:t>
            </a:r>
            <a:r>
              <a:rPr lang="en-US" dirty="0" smtClean="0"/>
              <a:t> (v)</a:t>
            </a:r>
            <a:endParaRPr lang="en-US" dirty="0"/>
          </a:p>
        </p:txBody>
      </p:sp>
      <p:pic>
        <p:nvPicPr>
          <p:cNvPr id="22530" name="Picture 2" descr="http://hodgson13.files.wordpress.com/2010/04/man_hitting.gif"/>
          <p:cNvPicPr>
            <a:picLocks noChangeAspect="1" noChangeArrowheads="1"/>
          </p:cNvPicPr>
          <p:nvPr/>
        </p:nvPicPr>
        <p:blipFill>
          <a:blip r:embed="rId2" cstate="print"/>
          <a:srcRect/>
          <a:stretch>
            <a:fillRect/>
          </a:stretch>
        </p:blipFill>
        <p:spPr bwMode="auto">
          <a:xfrm>
            <a:off x="990600" y="2286000"/>
            <a:ext cx="2316480" cy="2438400"/>
          </a:xfrm>
          <a:prstGeom prst="rect">
            <a:avLst/>
          </a:prstGeom>
          <a:noFill/>
        </p:spPr>
      </p:pic>
      <p:pic>
        <p:nvPicPr>
          <p:cNvPr id="22532" name="Picture 4" descr="http://www.best-of-web.com/_images_300/Cartoon_Caveman_Hitting_Another_Caveman_Over_the_Head_with_a_Club_101119-235128-102042.jpg"/>
          <p:cNvPicPr>
            <a:picLocks noChangeAspect="1" noChangeArrowheads="1"/>
          </p:cNvPicPr>
          <p:nvPr/>
        </p:nvPicPr>
        <p:blipFill>
          <a:blip r:embed="rId3" cstate="print"/>
          <a:srcRect/>
          <a:stretch>
            <a:fillRect/>
          </a:stretch>
        </p:blipFill>
        <p:spPr bwMode="auto">
          <a:xfrm>
            <a:off x="4724400" y="3810000"/>
            <a:ext cx="3179472" cy="22574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Le point le plus élevé; plus haut degré </a:t>
            </a:r>
          </a:p>
          <a:p>
            <a:r>
              <a:rPr lang="fr-FR" dirty="0" smtClean="0"/>
              <a:t>Maximum, pinacle</a:t>
            </a:r>
            <a:endParaRPr lang="fr-FR" dirty="0"/>
          </a:p>
        </p:txBody>
      </p:sp>
      <p:sp>
        <p:nvSpPr>
          <p:cNvPr id="2" name="Title 1"/>
          <p:cNvSpPr>
            <a:spLocks noGrp="1"/>
          </p:cNvSpPr>
          <p:nvPr>
            <p:ph type="title"/>
          </p:nvPr>
        </p:nvSpPr>
        <p:spPr/>
        <p:txBody>
          <a:bodyPr/>
          <a:lstStyle/>
          <a:p>
            <a:r>
              <a:rPr lang="fr-FR" dirty="0" smtClean="0"/>
              <a:t>L’Apogée (n) </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Artillerie légère des divisions; ensemble de travaux civil</a:t>
            </a:r>
          </a:p>
          <a:p>
            <a:r>
              <a:rPr lang="fr-FR" dirty="0" smtClean="0"/>
              <a:t>Activités (démonstrations) qui réalise une social ou commercial objectif</a:t>
            </a:r>
          </a:p>
          <a:p>
            <a:pPr lvl="1"/>
            <a:r>
              <a:rPr lang="fr-FR" dirty="0" smtClean="0"/>
              <a:t>Présidentiel campagne</a:t>
            </a:r>
          </a:p>
          <a:p>
            <a:pPr lvl="1"/>
            <a:endParaRPr lang="fr-FR" dirty="0" smtClean="0"/>
          </a:p>
        </p:txBody>
      </p:sp>
      <p:sp>
        <p:nvSpPr>
          <p:cNvPr id="2" name="Title 1"/>
          <p:cNvSpPr>
            <a:spLocks noGrp="1"/>
          </p:cNvSpPr>
          <p:nvPr>
            <p:ph type="title"/>
          </p:nvPr>
        </p:nvSpPr>
        <p:spPr/>
        <p:txBody>
          <a:bodyPr/>
          <a:lstStyle/>
          <a:p>
            <a:r>
              <a:rPr lang="fr-FR" dirty="0" smtClean="0"/>
              <a:t>Campagne (n)</a:t>
            </a:r>
            <a:endParaRPr lang="fr-FR" dirty="0"/>
          </a:p>
        </p:txBody>
      </p:sp>
      <p:pic>
        <p:nvPicPr>
          <p:cNvPr id="20482" name="Picture 2" descr="http://www.buttonsonline.com/2012/obama/obama7.jpg"/>
          <p:cNvPicPr>
            <a:picLocks noChangeAspect="1" noChangeArrowheads="1"/>
          </p:cNvPicPr>
          <p:nvPr/>
        </p:nvPicPr>
        <p:blipFill>
          <a:blip r:embed="rId2" cstate="print"/>
          <a:srcRect/>
          <a:stretch>
            <a:fillRect/>
          </a:stretch>
        </p:blipFill>
        <p:spPr bwMode="auto">
          <a:xfrm>
            <a:off x="533400" y="5029200"/>
            <a:ext cx="2590800" cy="1295400"/>
          </a:xfrm>
          <a:prstGeom prst="rect">
            <a:avLst/>
          </a:prstGeom>
          <a:noFill/>
        </p:spPr>
      </p:pic>
      <p:pic>
        <p:nvPicPr>
          <p:cNvPr id="20484" name="Picture 4" descr="http://images5.cpcache.com/product/572674985v2_280x280_Front.jpg"/>
          <p:cNvPicPr>
            <a:picLocks noChangeAspect="1" noChangeArrowheads="1"/>
          </p:cNvPicPr>
          <p:nvPr/>
        </p:nvPicPr>
        <p:blipFill>
          <a:blip r:embed="rId3" cstate="print"/>
          <a:srcRect/>
          <a:stretch>
            <a:fillRect/>
          </a:stretch>
        </p:blipFill>
        <p:spPr bwMode="auto">
          <a:xfrm>
            <a:off x="3429000" y="3810000"/>
            <a:ext cx="1600200" cy="1600200"/>
          </a:xfrm>
          <a:prstGeom prst="rect">
            <a:avLst/>
          </a:prstGeom>
          <a:noFill/>
        </p:spPr>
      </p:pic>
      <p:pic>
        <p:nvPicPr>
          <p:cNvPr id="20486" name="Picture 6" descr="http://rlv.zcache.com/herman_cain_for_president_2012_3_campaign_button-p145132744048311861zv6l6_400.jpg"/>
          <p:cNvPicPr>
            <a:picLocks noChangeAspect="1" noChangeArrowheads="1"/>
          </p:cNvPicPr>
          <p:nvPr/>
        </p:nvPicPr>
        <p:blipFill>
          <a:blip r:embed="rId4" cstate="print"/>
          <a:srcRect/>
          <a:stretch>
            <a:fillRect/>
          </a:stretch>
        </p:blipFill>
        <p:spPr bwMode="auto">
          <a:xfrm>
            <a:off x="5410200" y="5181600"/>
            <a:ext cx="1447800" cy="1447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Symbole de plastique qui représente les soldats patriotiques qui morts pour les pays</a:t>
            </a:r>
            <a:endParaRPr lang="fr-FR" dirty="0"/>
          </a:p>
        </p:txBody>
      </p:sp>
      <p:sp>
        <p:nvSpPr>
          <p:cNvPr id="2" name="Title 1"/>
          <p:cNvSpPr>
            <a:spLocks noGrp="1"/>
          </p:cNvSpPr>
          <p:nvPr>
            <p:ph type="title"/>
          </p:nvPr>
        </p:nvSpPr>
        <p:spPr/>
        <p:txBody>
          <a:bodyPr/>
          <a:lstStyle/>
          <a:p>
            <a:r>
              <a:rPr lang="fr-FR" dirty="0" smtClean="0"/>
              <a:t>« Coquelicot » Rouge (n)</a:t>
            </a:r>
            <a:endParaRPr lang="fr-FR" dirty="0"/>
          </a:p>
        </p:txBody>
      </p:sp>
      <p:pic>
        <p:nvPicPr>
          <p:cNvPr id="19458" name="Picture 2" descr="http://rlv.zcache.com/badge_fleur_rouge_button-p145103372115477189tmn2_152.jpg"/>
          <p:cNvPicPr>
            <a:picLocks noChangeAspect="1" noChangeArrowheads="1"/>
          </p:cNvPicPr>
          <p:nvPr/>
        </p:nvPicPr>
        <p:blipFill>
          <a:blip r:embed="rId2" cstate="print"/>
          <a:srcRect/>
          <a:stretch>
            <a:fillRect/>
          </a:stretch>
        </p:blipFill>
        <p:spPr bwMode="auto">
          <a:xfrm>
            <a:off x="457200" y="2438400"/>
            <a:ext cx="1828800" cy="1828801"/>
          </a:xfrm>
          <a:prstGeom prst="rect">
            <a:avLst/>
          </a:prstGeom>
          <a:noFill/>
        </p:spPr>
      </p:pic>
      <p:pic>
        <p:nvPicPr>
          <p:cNvPr id="19460" name="Picture 4" descr="http://3.bp.blogspot.com/_ZAdp-6vQzao/TNtYaXy_RSI/AAAAAAAAAGU/HqTKF1Uf96w/s1600/777px-Lest_we_forget.jpg"/>
          <p:cNvPicPr>
            <a:picLocks noChangeAspect="1" noChangeArrowheads="1"/>
          </p:cNvPicPr>
          <p:nvPr/>
        </p:nvPicPr>
        <p:blipFill>
          <a:blip r:embed="rId3" cstate="print"/>
          <a:srcRect/>
          <a:stretch>
            <a:fillRect/>
          </a:stretch>
        </p:blipFill>
        <p:spPr bwMode="auto">
          <a:xfrm>
            <a:off x="4191000" y="3048000"/>
            <a:ext cx="3667125" cy="283175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Matière ; une fabrique</a:t>
            </a:r>
            <a:endParaRPr lang="fr-FR" dirty="0"/>
          </a:p>
        </p:txBody>
      </p:sp>
      <p:sp>
        <p:nvSpPr>
          <p:cNvPr id="2" name="Title 1"/>
          <p:cNvSpPr>
            <a:spLocks noGrp="1"/>
          </p:cNvSpPr>
          <p:nvPr>
            <p:ph type="title"/>
          </p:nvPr>
        </p:nvSpPr>
        <p:spPr/>
        <p:txBody>
          <a:bodyPr/>
          <a:lstStyle/>
          <a:p>
            <a:r>
              <a:rPr lang="en-US" dirty="0" err="1" smtClean="0"/>
              <a:t>Feutr</a:t>
            </a:r>
            <a:r>
              <a:rPr lang="fr-FR" dirty="0" smtClean="0"/>
              <a:t>é (n)</a:t>
            </a:r>
            <a:endParaRPr lang="en-US" dirty="0"/>
          </a:p>
        </p:txBody>
      </p:sp>
      <p:pic>
        <p:nvPicPr>
          <p:cNvPr id="18434" name="Picture 2" descr="http://www.sz-promo.com/cn-img/687/711cnal1/felt-fabric-349.jpg"/>
          <p:cNvPicPr>
            <a:picLocks noChangeAspect="1" noChangeArrowheads="1"/>
          </p:cNvPicPr>
          <p:nvPr/>
        </p:nvPicPr>
        <p:blipFill>
          <a:blip r:embed="rId2" cstate="print"/>
          <a:srcRect/>
          <a:stretch>
            <a:fillRect/>
          </a:stretch>
        </p:blipFill>
        <p:spPr bwMode="auto">
          <a:xfrm>
            <a:off x="4267200" y="2133600"/>
            <a:ext cx="3429000" cy="34290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Formule en tête d’une loi, d’un acte </a:t>
            </a:r>
            <a:endParaRPr lang="fr-FR" dirty="0"/>
          </a:p>
        </p:txBody>
      </p:sp>
      <p:sp>
        <p:nvSpPr>
          <p:cNvPr id="2" name="Title 1"/>
          <p:cNvSpPr>
            <a:spLocks noGrp="1"/>
          </p:cNvSpPr>
          <p:nvPr>
            <p:ph type="title"/>
          </p:nvPr>
        </p:nvSpPr>
        <p:spPr/>
        <p:txBody>
          <a:bodyPr/>
          <a:lstStyle/>
          <a:p>
            <a:r>
              <a:rPr lang="en-US" dirty="0" err="1" smtClean="0"/>
              <a:t>Intitul</a:t>
            </a:r>
            <a:r>
              <a:rPr lang="fr-FR" dirty="0" smtClean="0"/>
              <a:t>é (n)</a:t>
            </a:r>
            <a:endParaRPr lang="en-US" dirty="0"/>
          </a:p>
        </p:txBody>
      </p:sp>
      <p:pic>
        <p:nvPicPr>
          <p:cNvPr id="17410" name="Picture 2" descr="http://disabilityrightsgalaxy.com/wordpress/wp-content/uploads/2011/08/Law-book-gavel-and-scale.jpg"/>
          <p:cNvPicPr>
            <a:picLocks noChangeAspect="1" noChangeArrowheads="1"/>
          </p:cNvPicPr>
          <p:nvPr/>
        </p:nvPicPr>
        <p:blipFill>
          <a:blip r:embed="rId2" cstate="print"/>
          <a:srcRect/>
          <a:stretch>
            <a:fillRect/>
          </a:stretch>
        </p:blipFill>
        <p:spPr bwMode="auto">
          <a:xfrm>
            <a:off x="4419600" y="2057400"/>
            <a:ext cx="3695700" cy="2943225"/>
          </a:xfrm>
          <a:prstGeom prst="rect">
            <a:avLst/>
          </a:prstGeom>
          <a:noFill/>
        </p:spPr>
      </p:pic>
      <p:pic>
        <p:nvPicPr>
          <p:cNvPr id="17412" name="Picture 4" descr="http://www.state.ar.us/abep/images/Icons/MCj03230910000%5b1%5d.gif"/>
          <p:cNvPicPr>
            <a:picLocks noChangeAspect="1" noChangeArrowheads="1"/>
          </p:cNvPicPr>
          <p:nvPr/>
        </p:nvPicPr>
        <p:blipFill>
          <a:blip r:embed="rId3" cstate="print"/>
          <a:srcRect/>
          <a:stretch>
            <a:fillRect/>
          </a:stretch>
        </p:blipFill>
        <p:spPr bwMode="auto">
          <a:xfrm>
            <a:off x="457200" y="2743200"/>
            <a:ext cx="3095625" cy="31718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emplate>
  <TotalTime>840</TotalTime>
  <Words>731</Words>
  <Application>Microsoft Office PowerPoint</Application>
  <PresentationFormat>On-screen Show (4:3)</PresentationFormat>
  <Paragraphs>111</Paragraphs>
  <Slides>32</Slides>
  <Notes>5</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Paper</vt:lpstr>
      <vt:lpstr>Les Fêtes: Jour du Souvenir</vt:lpstr>
      <vt:lpstr>Questions pour Discussion</vt:lpstr>
      <vt:lpstr>Vocabulaire</vt:lpstr>
      <vt:lpstr>Battre (v)</vt:lpstr>
      <vt:lpstr>L’Apogée (n) </vt:lpstr>
      <vt:lpstr>Campagne (n)</vt:lpstr>
      <vt:lpstr>« Coquelicot » Rouge (n)</vt:lpstr>
      <vt:lpstr>Feutré (n)</vt:lpstr>
      <vt:lpstr>Intitulé (n)</vt:lpstr>
      <vt:lpstr>Désabusés (adj)</vt:lpstr>
      <vt:lpstr>L’Oriflamme (n)</vt:lpstr>
      <vt:lpstr>Promoteur (n)</vt:lpstr>
      <vt:lpstr>Désintéressé (adj)</vt:lpstr>
      <vt:lpstr>Bombardements (n)</vt:lpstr>
      <vt:lpstr>Demeurer (v)</vt:lpstr>
      <vt:lpstr>D’étonnant (adj) </vt:lpstr>
      <vt:lpstr>D’oeuvrer (v)</vt:lpstr>
      <vt:lpstr>Le Jeu!!!</vt:lpstr>
      <vt:lpstr>Lisez l’article!</vt:lpstr>
      <vt:lpstr>Les Questions</vt:lpstr>
      <vt:lpstr>Qu’est-ce que la date que Jour du Souvenir a célébré? Pourquoi?</vt:lpstr>
      <vt:lpstr>Qui est la groupe de personnes pour la poème qui a été écrit en mai 1915?</vt:lpstr>
      <vt:lpstr>La solution pour provoque de grandes destructions, selon de Howard Zinn, est quoi?</vt:lpstr>
      <vt:lpstr>Expliquez la campagne du « coquelicot »rouge.  Quelle est la première pays qui adopté la campagne?</vt:lpstr>
      <vt:lpstr>Est-ce que Dan Murphy furieuse avec l’idée de « coquelicot » rouge? Pourquoi ou pourquoi pas?</vt:lpstr>
      <vt:lpstr>Vidéo et Questions</vt:lpstr>
      <vt:lpstr>Quelle guerre est le sujet de cet vidéo?</vt:lpstr>
      <vt:lpstr>L'homme à l'église pense qu'il faut ______ pour cet fete?</vt:lpstr>
      <vt:lpstr>Qu'est-ce que les soldats faisent pour cet fete?</vt:lpstr>
      <vt:lpstr>Le dernier garçon pense que cet fete est important parce qu'il ______ .</vt:lpstr>
      <vt:lpstr>Toutes les reponses sont vrai sauf:</vt:lpstr>
      <vt:lpstr>Questions Pour Discussion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Fêtes: Jour du Souvenir</dc:title>
  <dc:creator>Ashley Lowenstein</dc:creator>
  <cp:lastModifiedBy>Ashley Lowenstein</cp:lastModifiedBy>
  <cp:revision>40</cp:revision>
  <dcterms:created xsi:type="dcterms:W3CDTF">2011-11-09T07:28:55Z</dcterms:created>
  <dcterms:modified xsi:type="dcterms:W3CDTF">2011-11-09T15:44:08Z</dcterms:modified>
</cp:coreProperties>
</file>